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10" r:id="rId1"/>
  </p:sldMasterIdLst>
  <p:notesMasterIdLst>
    <p:notesMasterId r:id="rId37"/>
  </p:notesMasterIdLst>
  <p:handoutMasterIdLst>
    <p:handoutMasterId r:id="rId38"/>
  </p:handoutMasterIdLst>
  <p:sldIdLst>
    <p:sldId id="256" r:id="rId2"/>
    <p:sldId id="371" r:id="rId3"/>
    <p:sldId id="414" r:id="rId4"/>
    <p:sldId id="426" r:id="rId5"/>
    <p:sldId id="409" r:id="rId6"/>
    <p:sldId id="427" r:id="rId7"/>
    <p:sldId id="411" r:id="rId8"/>
    <p:sldId id="428" r:id="rId9"/>
    <p:sldId id="412" r:id="rId10"/>
    <p:sldId id="429" r:id="rId11"/>
    <p:sldId id="413" r:id="rId12"/>
    <p:sldId id="430" r:id="rId13"/>
    <p:sldId id="416" r:id="rId14"/>
    <p:sldId id="431" r:id="rId15"/>
    <p:sldId id="417" r:id="rId16"/>
    <p:sldId id="432" r:id="rId17"/>
    <p:sldId id="418" r:id="rId18"/>
    <p:sldId id="433" r:id="rId19"/>
    <p:sldId id="423" r:id="rId20"/>
    <p:sldId id="434" r:id="rId21"/>
    <p:sldId id="419" r:id="rId22"/>
    <p:sldId id="435" r:id="rId23"/>
    <p:sldId id="420" r:id="rId24"/>
    <p:sldId id="436" r:id="rId25"/>
    <p:sldId id="421" r:id="rId26"/>
    <p:sldId id="437" r:id="rId27"/>
    <p:sldId id="422" r:id="rId28"/>
    <p:sldId id="445" r:id="rId29"/>
    <p:sldId id="424" r:id="rId30"/>
    <p:sldId id="439" r:id="rId31"/>
    <p:sldId id="425" r:id="rId32"/>
    <p:sldId id="440" r:id="rId33"/>
    <p:sldId id="295" r:id="rId34"/>
    <p:sldId id="441" r:id="rId35"/>
    <p:sldId id="442" r:id="rId36"/>
  </p:sldIdLst>
  <p:sldSz cx="9144000" cy="6858000" type="screen4x3"/>
  <p:notesSz cx="9931400" cy="67945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an van Hassel" initials="DvH" lastIdx="1" clrIdx="0">
    <p:extLst>
      <p:ext uri="{19B8F6BF-5375-455C-9EA6-DF929625EA0E}">
        <p15:presenceInfo xmlns:p15="http://schemas.microsoft.com/office/powerpoint/2012/main" userId="0696bdbfccc957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223B"/>
    <a:srgbClr val="3894DF"/>
    <a:srgbClr val="F07F09"/>
    <a:srgbClr val="56B12E"/>
    <a:srgbClr val="2C2C2B"/>
    <a:srgbClr val="FFB508"/>
    <a:srgbClr val="E21B3C"/>
    <a:srgbClr val="1368CE"/>
    <a:srgbClr val="D89E00"/>
    <a:srgbClr val="298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71866" autoAdjust="0"/>
  </p:normalViewPr>
  <p:slideViewPr>
    <p:cSldViewPr>
      <p:cViewPr>
        <p:scale>
          <a:sx n="63" d="100"/>
          <a:sy n="63" d="100"/>
        </p:scale>
        <p:origin x="1611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4689" cy="34010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4394" y="1"/>
            <a:ext cx="4304689" cy="34010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3310"/>
            <a:ext cx="4304689" cy="34010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4394" y="6453310"/>
            <a:ext cx="4304689" cy="34010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CAF7660-1A45-4E17-B5D4-4EFB05F56A3F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4079570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4689" cy="34010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5624394" y="1"/>
            <a:ext cx="4304689" cy="34010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A8F56DCE-9D3F-4B6D-8DE9-5357471868E0}" type="datetimeFigureOut">
              <a:rPr lang="nl-NL" altLang="en-US"/>
              <a:pPr>
                <a:defRPr/>
              </a:pPr>
              <a:t>12-4-2018</a:t>
            </a:fld>
            <a:endParaRPr lang="nl-NL" alt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267075" y="509588"/>
            <a:ext cx="3397250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992677" y="3227197"/>
            <a:ext cx="7946048" cy="30576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/>
              <a:t>Klik om de modelstijlen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6453310"/>
            <a:ext cx="4304689" cy="34010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5624394" y="6453310"/>
            <a:ext cx="4304689" cy="34010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2A76C3C-E9EB-473D-8060-C10FA5A74639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547446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50752-CD57-4727-BB2C-BD2AA13F71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43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</a:t>
            </a:r>
            <a:r>
              <a:rPr lang="nl-NL" dirty="0" err="1"/>
              <a:t>Nafile</a:t>
            </a:r>
            <a:r>
              <a:rPr lang="nl-NL" dirty="0"/>
              <a:t> </a:t>
            </a:r>
            <a:r>
              <a:rPr lang="nl-NL" dirty="0" err="1"/>
              <a:t>Filintalar</a:t>
            </a:r>
            <a:endParaRPr lang="nl-NL" dirty="0"/>
          </a:p>
          <a:p>
            <a:r>
              <a:rPr lang="nl-NL" dirty="0" err="1"/>
              <a:t>Blau</a:t>
            </a:r>
            <a:r>
              <a:rPr lang="nl-NL" dirty="0"/>
              <a:t> - © Flickr.com, News </a:t>
            </a:r>
            <a:r>
              <a:rPr lang="nl-NL" dirty="0" err="1"/>
              <a:t>Aktuell</a:t>
            </a:r>
            <a:r>
              <a:rPr lang="nl-NL" dirty="0"/>
              <a:t> </a:t>
            </a:r>
          </a:p>
          <a:p>
            <a:r>
              <a:rPr lang="nl-NL" dirty="0" err="1"/>
              <a:t>Gelb</a:t>
            </a:r>
            <a:r>
              <a:rPr lang="nl-NL" dirty="0"/>
              <a:t> - © Flickr.com, Dilip_bagdi2005</a:t>
            </a:r>
          </a:p>
          <a:p>
            <a:r>
              <a:rPr lang="nl-NL" dirty="0" err="1"/>
              <a:t>Grün</a:t>
            </a:r>
            <a:r>
              <a:rPr lang="nl-NL" dirty="0"/>
              <a:t> - © Flickr.com, </a:t>
            </a:r>
            <a:r>
              <a:rPr lang="nl-NL" dirty="0" err="1"/>
              <a:t>Gustavo</a:t>
            </a:r>
            <a:r>
              <a:rPr lang="nl-NL" dirty="0"/>
              <a:t> Lorenz   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11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910996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 err="1"/>
              <a:t>Grün</a:t>
            </a:r>
            <a:r>
              <a:rPr lang="nl-NL" dirty="0"/>
              <a:t> - © Flickr.com, </a:t>
            </a:r>
            <a:r>
              <a:rPr lang="nl-NL" dirty="0" err="1"/>
              <a:t>Gustavo</a:t>
            </a:r>
            <a:r>
              <a:rPr lang="nl-NL" dirty="0"/>
              <a:t> Lorenz   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12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069231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Flickr.com, Kerde78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13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454020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Flickr.com, Kerde78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14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8027779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Alice </a:t>
            </a:r>
            <a:r>
              <a:rPr lang="nl-NL" dirty="0" err="1"/>
              <a:t>Granucci</a:t>
            </a:r>
            <a:endParaRPr lang="nl-NL" dirty="0"/>
          </a:p>
          <a:p>
            <a:r>
              <a:rPr lang="nl-NL" dirty="0" err="1"/>
              <a:t>Blau</a:t>
            </a:r>
            <a:r>
              <a:rPr lang="nl-NL" dirty="0"/>
              <a:t> - © Flickr.com, </a:t>
            </a:r>
            <a:r>
              <a:rPr lang="nl-NL" dirty="0" err="1"/>
              <a:t>Leckafutta</a:t>
            </a:r>
            <a:endParaRPr lang="nl-NL" dirty="0"/>
          </a:p>
          <a:p>
            <a:r>
              <a:rPr lang="nl-NL" dirty="0" err="1"/>
              <a:t>Gelb</a:t>
            </a:r>
            <a:r>
              <a:rPr lang="nl-NL" dirty="0"/>
              <a:t> - © Flickr.com, </a:t>
            </a:r>
            <a:r>
              <a:rPr lang="nl-NL" dirty="0" err="1"/>
              <a:t>Pmcdee</a:t>
            </a:r>
            <a:endParaRPr lang="nl-NL" dirty="0"/>
          </a:p>
          <a:p>
            <a:r>
              <a:rPr lang="nl-NL" dirty="0" err="1"/>
              <a:t>Grün</a:t>
            </a:r>
            <a:r>
              <a:rPr lang="nl-NL" dirty="0"/>
              <a:t> - © Flickr.com, </a:t>
            </a:r>
            <a:r>
              <a:rPr lang="nl-NL" dirty="0" err="1"/>
              <a:t>Webmel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15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564829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 err="1"/>
              <a:t>Blau</a:t>
            </a:r>
            <a:r>
              <a:rPr lang="nl-NL" dirty="0"/>
              <a:t> - © Flickr.com, </a:t>
            </a:r>
            <a:r>
              <a:rPr lang="nl-NL" dirty="0" err="1"/>
              <a:t>Leckafutta</a:t>
            </a:r>
            <a:endParaRPr lang="nl-NL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16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916489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</a:t>
            </a:r>
            <a:r>
              <a:rPr lang="nl-NL" dirty="0" err="1"/>
              <a:t>Benedetta</a:t>
            </a:r>
            <a:r>
              <a:rPr lang="nl-NL" dirty="0"/>
              <a:t> </a:t>
            </a:r>
            <a:r>
              <a:rPr lang="nl-NL" dirty="0" err="1"/>
              <a:t>Paoletti</a:t>
            </a:r>
            <a:r>
              <a:rPr lang="nl-NL" dirty="0"/>
              <a:t> </a:t>
            </a:r>
          </a:p>
          <a:p>
            <a:r>
              <a:rPr lang="nl-NL" dirty="0" err="1"/>
              <a:t>Blau</a:t>
            </a:r>
            <a:r>
              <a:rPr lang="nl-NL" dirty="0"/>
              <a:t> - © Flickr.com, </a:t>
            </a:r>
            <a:r>
              <a:rPr lang="nl-NL" dirty="0" err="1"/>
              <a:t>Huhnbeauftragter</a:t>
            </a:r>
            <a:endParaRPr lang="nl-NL" dirty="0"/>
          </a:p>
          <a:p>
            <a:r>
              <a:rPr lang="nl-NL" dirty="0" err="1"/>
              <a:t>Gelb</a:t>
            </a:r>
            <a:r>
              <a:rPr lang="nl-NL" dirty="0"/>
              <a:t> - © Flickr.com, Paul Turner </a:t>
            </a:r>
          </a:p>
          <a:p>
            <a:r>
              <a:rPr lang="nl-NL" dirty="0" err="1"/>
              <a:t>Grün</a:t>
            </a:r>
            <a:r>
              <a:rPr lang="nl-NL" dirty="0"/>
              <a:t> - © Flickr.com, Thomas </a:t>
            </a:r>
            <a:r>
              <a:rPr lang="nl-NL" dirty="0" err="1"/>
              <a:t>Lion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17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210621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Rot - © Flickr.com, </a:t>
            </a:r>
            <a:r>
              <a:rPr lang="nl-NL" dirty="0" err="1"/>
              <a:t>Benedetta</a:t>
            </a:r>
            <a:r>
              <a:rPr lang="nl-NL" dirty="0"/>
              <a:t> </a:t>
            </a:r>
            <a:r>
              <a:rPr lang="nl-NL" dirty="0" err="1"/>
              <a:t>Paoletti</a:t>
            </a:r>
            <a:r>
              <a:rPr lang="nl-NL" dirty="0"/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18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018217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Flickr.com, </a:t>
            </a:r>
            <a:r>
              <a:rPr lang="nl-NL" dirty="0" err="1"/>
              <a:t>Poul</a:t>
            </a:r>
            <a:r>
              <a:rPr lang="nl-NL" dirty="0"/>
              <a:t> Rasmussen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19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7950405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Flickr.com, </a:t>
            </a:r>
            <a:r>
              <a:rPr lang="nl-NL" dirty="0" err="1"/>
              <a:t>Poul</a:t>
            </a:r>
            <a:r>
              <a:rPr lang="nl-NL" dirty="0"/>
              <a:t> Rasmussen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20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511371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EU </a:t>
            </a:r>
            <a:r>
              <a:rPr lang="nl-NL" dirty="0" err="1"/>
              <a:t>Regional</a:t>
            </a:r>
            <a:r>
              <a:rPr lang="nl-NL" dirty="0"/>
              <a:t> </a:t>
            </a:r>
          </a:p>
          <a:p>
            <a:r>
              <a:rPr lang="nl-NL" dirty="0" err="1"/>
              <a:t>Blau</a:t>
            </a:r>
            <a:r>
              <a:rPr lang="nl-NL" dirty="0"/>
              <a:t> - © Flickr.com, U.S. Departement of State </a:t>
            </a:r>
          </a:p>
          <a:p>
            <a:r>
              <a:rPr lang="nl-NL" dirty="0" err="1"/>
              <a:t>Gelb</a:t>
            </a:r>
            <a:r>
              <a:rPr lang="nl-NL" dirty="0"/>
              <a:t> - © Flickr.com, The </a:t>
            </a:r>
            <a:r>
              <a:rPr lang="nl-NL" dirty="0" err="1"/>
              <a:t>Celebs</a:t>
            </a:r>
            <a:r>
              <a:rPr lang="nl-NL" dirty="0"/>
              <a:t> </a:t>
            </a:r>
            <a:r>
              <a:rPr lang="nl-NL" dirty="0" err="1"/>
              <a:t>Fact</a:t>
            </a:r>
            <a:r>
              <a:rPr lang="nl-NL" dirty="0"/>
              <a:t> </a:t>
            </a:r>
          </a:p>
          <a:p>
            <a:r>
              <a:rPr lang="nl-NL" dirty="0" err="1"/>
              <a:t>Grün</a:t>
            </a:r>
            <a:r>
              <a:rPr lang="nl-NL" dirty="0"/>
              <a:t> - © Flickr.com,  </a:t>
            </a:r>
            <a:r>
              <a:rPr lang="nl-NL" dirty="0" err="1"/>
              <a:t>Rédaktion</a:t>
            </a:r>
            <a:r>
              <a:rPr lang="nl-NL" dirty="0"/>
              <a:t> Nice-</a:t>
            </a:r>
            <a:r>
              <a:rPr lang="nl-NL" dirty="0" err="1"/>
              <a:t>Matin</a:t>
            </a:r>
            <a:r>
              <a:rPr lang="nl-NL" dirty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3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40176476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Roman </a:t>
            </a:r>
            <a:r>
              <a:rPr lang="nl-NL" dirty="0" err="1"/>
              <a:t>Boed</a:t>
            </a:r>
            <a:r>
              <a:rPr lang="nl-NL" dirty="0"/>
              <a:t> </a:t>
            </a:r>
          </a:p>
          <a:p>
            <a:r>
              <a:rPr lang="nl-NL" dirty="0" err="1"/>
              <a:t>Blau</a:t>
            </a:r>
            <a:r>
              <a:rPr lang="nl-NL" dirty="0"/>
              <a:t> - © Flickr.com, R.R.</a:t>
            </a:r>
          </a:p>
          <a:p>
            <a:r>
              <a:rPr lang="nl-NL" dirty="0" err="1"/>
              <a:t>Gelb</a:t>
            </a:r>
            <a:r>
              <a:rPr lang="nl-NL" dirty="0"/>
              <a:t> - © Flickr.com, Paco </a:t>
            </a:r>
            <a:r>
              <a:rPr lang="nl-NL" dirty="0" err="1"/>
              <a:t>Domínguez</a:t>
            </a:r>
            <a:endParaRPr lang="nl-NL" dirty="0"/>
          </a:p>
          <a:p>
            <a:r>
              <a:rPr lang="nl-NL" dirty="0" err="1"/>
              <a:t>Grün</a:t>
            </a:r>
            <a:r>
              <a:rPr lang="nl-NL" dirty="0"/>
              <a:t> - © Flickr.com, Christian </a:t>
            </a:r>
            <a:r>
              <a:rPr lang="nl-NL" dirty="0" err="1"/>
              <a:t>Benseler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21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192121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© Wikipedia.de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23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800862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https://www.youtube.com/watch?v=P46fpud7gyU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24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5136084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</a:t>
            </a:r>
            <a:r>
              <a:rPr lang="nl-NL" dirty="0" err="1"/>
              <a:t>Sylvi</a:t>
            </a:r>
            <a:endParaRPr lang="nl-NL" dirty="0"/>
          </a:p>
          <a:p>
            <a:r>
              <a:rPr lang="nl-NL" dirty="0" err="1"/>
              <a:t>Blau</a:t>
            </a:r>
            <a:r>
              <a:rPr lang="nl-NL" dirty="0"/>
              <a:t> - © Flickr.com, Freaky49</a:t>
            </a:r>
          </a:p>
          <a:p>
            <a:r>
              <a:rPr lang="nl-NL" dirty="0" err="1"/>
              <a:t>Gelb</a:t>
            </a:r>
            <a:r>
              <a:rPr lang="nl-NL" dirty="0"/>
              <a:t> - © Flickr.com, Ingrid </a:t>
            </a:r>
            <a:r>
              <a:rPr lang="nl-NL" dirty="0" err="1"/>
              <a:t>Eulefan</a:t>
            </a:r>
            <a:endParaRPr lang="nl-NL" dirty="0"/>
          </a:p>
          <a:p>
            <a:r>
              <a:rPr lang="nl-NL" dirty="0" err="1"/>
              <a:t>Grün</a:t>
            </a:r>
            <a:r>
              <a:rPr lang="nl-NL" dirty="0"/>
              <a:t> - © Flickr.com, Alex </a:t>
            </a:r>
            <a:r>
              <a:rPr lang="nl-NL" dirty="0" err="1"/>
              <a:t>Bro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25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284370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 err="1"/>
              <a:t>Blau</a:t>
            </a:r>
            <a:r>
              <a:rPr lang="nl-NL" dirty="0"/>
              <a:t> - © Flickr.com, Freaky49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26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322970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https://nos.nl/artikel/2177938-anne-frank-hoopte-dat-mensen-zich-nooit-meer-op-een-manier-laten-indelen.html</a:t>
            </a:r>
          </a:p>
          <a:p>
            <a:r>
              <a:rPr lang="nl-NL" dirty="0" err="1"/>
              <a:t>Blau</a:t>
            </a:r>
            <a:r>
              <a:rPr lang="nl-NL" dirty="0"/>
              <a:t> - © Flickr.com, </a:t>
            </a:r>
            <a:r>
              <a:rPr lang="nl-NL" dirty="0" err="1"/>
              <a:t>Nandanito</a:t>
            </a:r>
            <a:endParaRPr lang="nl-NL" dirty="0"/>
          </a:p>
          <a:p>
            <a:r>
              <a:rPr lang="nl-NL" dirty="0" err="1"/>
              <a:t>Gelb</a:t>
            </a:r>
            <a:r>
              <a:rPr lang="nl-NL" dirty="0"/>
              <a:t> - © Flickr.com, Tou.it</a:t>
            </a:r>
          </a:p>
          <a:p>
            <a:r>
              <a:rPr lang="nl-NL" dirty="0" err="1"/>
              <a:t>Grün</a:t>
            </a:r>
            <a:r>
              <a:rPr lang="nl-NL" dirty="0"/>
              <a:t> - © </a:t>
            </a:r>
            <a:r>
              <a:rPr lang="de-DE" dirty="0"/>
              <a:t>http://erfgoedleerlijnhilversum.yurls.net/nl/page/942843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27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5290690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https://nos.nl/artikel/2177938-anne-frank-hoopte-dat-mensen-zich-nooit-meer-op-een-manier-laten-indelen.html</a:t>
            </a:r>
          </a:p>
          <a:p>
            <a:r>
              <a:rPr lang="nl-NL" dirty="0" err="1"/>
              <a:t>Blau</a:t>
            </a:r>
            <a:r>
              <a:rPr lang="nl-NL" dirty="0"/>
              <a:t> - © Flickr.com, </a:t>
            </a:r>
            <a:r>
              <a:rPr lang="nl-NL" dirty="0" err="1"/>
              <a:t>Nandanito</a:t>
            </a:r>
            <a:endParaRPr lang="nl-NL" dirty="0"/>
          </a:p>
          <a:p>
            <a:r>
              <a:rPr lang="nl-NL" dirty="0" err="1"/>
              <a:t>Gelb</a:t>
            </a:r>
            <a:r>
              <a:rPr lang="nl-NL" dirty="0"/>
              <a:t> - © Flickr.com, Tou.it</a:t>
            </a:r>
          </a:p>
          <a:p>
            <a:r>
              <a:rPr lang="nl-NL" dirty="0" err="1"/>
              <a:t>Grün</a:t>
            </a:r>
            <a:r>
              <a:rPr lang="nl-NL" dirty="0"/>
              <a:t> - © </a:t>
            </a:r>
            <a:r>
              <a:rPr lang="de-DE" dirty="0"/>
              <a:t>http://erfgoedleerlijnhilversum.yurls.net/nl/page/942843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28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1870875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https://www.vpro.nl/lees/artikelen/2016/rundfunk.html (Quelle Abbildung)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29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7214950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https://www.vpro.nl/lees/artikelen/2016/rundfunk.html (Quelle Abbildung)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30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40568390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https://www.buurtaal.de/blog/zwischen-holland-und-deutschland (Quelle Abbildung)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31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243057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© Flickr.com, EU </a:t>
            </a:r>
            <a:r>
              <a:rPr lang="nl-NL" dirty="0" err="1"/>
              <a:t>Regional</a:t>
            </a:r>
            <a:r>
              <a:rPr lang="nl-NL" dirty="0"/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4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1302976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https://www.buurtaal.de/blog/zwischen-holland-und-deutschland (Quelle Abbildung)</a:t>
            </a:r>
            <a:br>
              <a:rPr lang="de-DE" dirty="0"/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32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4131182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34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4093111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35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820349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© Pixabay.com, GDJ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5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205557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© Pixabay.com, GDJ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6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458415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© Stepmap.de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7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815564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© Stepmap.de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8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4176039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Rot - © Flickr.com, </a:t>
            </a:r>
            <a:r>
              <a:rPr lang="nl-NL" dirty="0" err="1"/>
              <a:t>Fifth</a:t>
            </a:r>
            <a:r>
              <a:rPr lang="nl-NL" dirty="0"/>
              <a:t> OP </a:t>
            </a:r>
          </a:p>
          <a:p>
            <a:r>
              <a:rPr lang="nl-NL" dirty="0" err="1"/>
              <a:t>Blau</a:t>
            </a:r>
            <a:r>
              <a:rPr lang="nl-NL" dirty="0"/>
              <a:t> - © Flickr.com, </a:t>
            </a:r>
            <a:r>
              <a:rPr lang="nl-NL" dirty="0" err="1"/>
              <a:t>Fabrizio</a:t>
            </a:r>
            <a:r>
              <a:rPr lang="nl-NL" dirty="0"/>
              <a:t> </a:t>
            </a:r>
            <a:r>
              <a:rPr lang="nl-NL" dirty="0" err="1"/>
              <a:t>Jauregui</a:t>
            </a:r>
            <a:endParaRPr lang="nl-NL" dirty="0"/>
          </a:p>
          <a:p>
            <a:r>
              <a:rPr lang="nl-NL" dirty="0" err="1"/>
              <a:t>Gelb</a:t>
            </a:r>
            <a:r>
              <a:rPr lang="nl-NL" dirty="0"/>
              <a:t> - © Flickr.com, Willis104</a:t>
            </a:r>
          </a:p>
          <a:p>
            <a:r>
              <a:rPr lang="nl-NL" dirty="0" err="1"/>
              <a:t>Grün</a:t>
            </a:r>
            <a:r>
              <a:rPr lang="nl-NL" dirty="0"/>
              <a:t> - © Flickr.com, </a:t>
            </a:r>
            <a:r>
              <a:rPr lang="nl-NL" dirty="0" err="1"/>
              <a:t>Elysiummag</a:t>
            </a:r>
            <a:r>
              <a:rPr lang="nl-NL" dirty="0"/>
              <a:t> 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9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871506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nl-NL" dirty="0" err="1"/>
              <a:t>Grün</a:t>
            </a:r>
            <a:r>
              <a:rPr lang="nl-NL" dirty="0"/>
              <a:t> - © Flickr.com, </a:t>
            </a:r>
            <a:r>
              <a:rPr lang="nl-NL" dirty="0" err="1"/>
              <a:t>Elysiummag</a:t>
            </a:r>
            <a:r>
              <a:rPr lang="nl-NL" dirty="0"/>
              <a:t> 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A76C3C-E9EB-473D-8060-C10FA5A74639}" type="slidenum">
              <a:rPr lang="nl-NL" altLang="en-US" smtClean="0"/>
              <a:pPr>
                <a:defRPr/>
              </a:pPr>
              <a:t>10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904881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7EF56-ED2C-451F-A750-38538E9C5CB7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352532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5C87E-A0D1-47C0-BC7E-8BBF40BEB377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04243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32842-4D83-43F5-A796-8E1A45E40D92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359825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C255F-D9DB-4C65-BA0C-695EB3471BAC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57121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CFD89-6311-44B1-B7DE-58BCB85D1B5A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8509677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FCD59-5582-4590-B01F-05975C76DD9B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9910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1DA6D-FFA5-4020-BF9D-50EAA2EA143C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9852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B7C45-6DDE-47C9-B692-382552224AFD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285220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E5841-9035-4662-A186-97116F641678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780884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F7012-C96F-4829-AC92-AFC962ABC09C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694139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BE5F6-1336-4B31-AFCB-C0D76DA6C7BB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3229757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cs typeface="Arial" charset="0"/>
              </a:defRPr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05C0AAD-CEE4-4398-85CE-4D1F8E0004B2}" type="slidenum">
              <a:rPr lang="nl-NL" altLang="en-US"/>
              <a:pPr>
                <a:defRPr/>
              </a:pPr>
              <a:t>‹Nr.›</a:t>
            </a:fld>
            <a:endParaRPr lang="nl-NL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8" r:id="rId1"/>
    <p:sldLayoutId id="2147484551" r:id="rId2"/>
    <p:sldLayoutId id="2147484559" r:id="rId3"/>
    <p:sldLayoutId id="2147484552" r:id="rId4"/>
    <p:sldLayoutId id="2147484560" r:id="rId5"/>
    <p:sldLayoutId id="2147484553" r:id="rId6"/>
    <p:sldLayoutId id="2147484554" r:id="rId7"/>
    <p:sldLayoutId id="2147484561" r:id="rId8"/>
    <p:sldLayoutId id="2147484555" r:id="rId9"/>
    <p:sldLayoutId id="2147484556" r:id="rId10"/>
    <p:sldLayoutId id="214748455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aECT-SerHk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aECT-SerHk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image" Target="../media/image40.png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image" Target="../media/image3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image" Target="../media/image4.png"/><Relationship Id="rId5" Type="http://schemas.microsoft.com/office/2007/relationships/media" Target="../media/media3.m4a"/><Relationship Id="rId10" Type="http://schemas.openxmlformats.org/officeDocument/2006/relationships/notesSlide" Target="../notesSlides/notesSlide21.xml"/><Relationship Id="rId4" Type="http://schemas.openxmlformats.org/officeDocument/2006/relationships/audio" Target="../media/media2.m4a"/><Relationship Id="rId9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46fpud7gyU?rel=0&amp;start=3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NPS-SV4lJI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NPS-SV4lJI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292080" y="6155009"/>
            <a:ext cx="3574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nl-NL" b="1" dirty="0">
                <a:solidFill>
                  <a:srgbClr val="2C2C2B"/>
                </a:solidFill>
                <a:latin typeface="+mj-lt"/>
                <a:cs typeface="Amatic SC" panose="00000500000000000000" pitchFamily="2" charset="-79"/>
              </a:rPr>
              <a:t>#DAGVANDEDUITSETAAL2018</a:t>
            </a:r>
            <a:endParaRPr lang="en-US" b="1" dirty="0">
              <a:solidFill>
                <a:srgbClr val="2C2C2B"/>
              </a:solidFill>
              <a:latin typeface="+mj-lt"/>
              <a:cs typeface="Amatic SC" panose="00000500000000000000" pitchFamily="2" charset="-79"/>
            </a:endParaRPr>
          </a:p>
        </p:txBody>
      </p:sp>
      <p:pic>
        <p:nvPicPr>
          <p:cNvPr id="1026" name="Picture 2" descr="https://duitslandinstituut.nl/assets/upload/webquest/actiegroep_duit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90933"/>
            <a:ext cx="1728192" cy="69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57D48E0F-83E0-485E-BA7A-5DF147BB8B19}"/>
              </a:ext>
            </a:extLst>
          </p:cNvPr>
          <p:cNvSpPr/>
          <p:nvPr/>
        </p:nvSpPr>
        <p:spPr>
          <a:xfrm>
            <a:off x="539551" y="3134825"/>
            <a:ext cx="80648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433BA0D-207D-4C2C-830A-730D5DF990FD}"/>
              </a:ext>
            </a:extLst>
          </p:cNvPr>
          <p:cNvSpPr txBox="1">
            <a:spLocks/>
          </p:cNvSpPr>
          <p:nvPr/>
        </p:nvSpPr>
        <p:spPr>
          <a:xfrm>
            <a:off x="246348" y="316288"/>
            <a:ext cx="8795320" cy="990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400" kern="1200" cap="all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de-DE" sz="4000" b="1" cap="none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Deutschlandquiz für Grundschulen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E1E0BC7-59C0-4BBA-9834-3528965BD1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434" y="1406873"/>
            <a:ext cx="5759129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9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4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Welcher dieser Männer ist der Nationaltrainer der deutschen Mannschaft?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397E654-B6E4-406B-9EEF-46E1689359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6" b="9648"/>
          <a:stretch/>
        </p:blipFill>
        <p:spPr>
          <a:xfrm>
            <a:off x="1116416" y="2359794"/>
            <a:ext cx="7200000" cy="388828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</p:spTree>
    <p:extLst>
      <p:ext uri="{BB962C8B-B14F-4D97-AF65-F5344CB8AC3E}">
        <p14:creationId xmlns:p14="http://schemas.microsoft.com/office/powerpoint/2010/main" val="3008512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5 – deutsche Marken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 dieser Marken kommt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aus Deutschland?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453F149-5F93-4A01-BCC7-2F00D9331B6A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7" t="34881" r="31887" b="32359"/>
          <a:stretch/>
        </p:blipFill>
        <p:spPr>
          <a:xfrm>
            <a:off x="1177208" y="4509121"/>
            <a:ext cx="3466800" cy="1872207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06BF78A-536B-4FF5-A2B8-78EBA185711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40" y="2277080"/>
            <a:ext cx="3466800" cy="1872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4F6B492-5804-4C85-A412-6F371F15BC4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1" b="14302"/>
          <a:stretch/>
        </p:blipFill>
        <p:spPr>
          <a:xfrm>
            <a:off x="5065640" y="4509328"/>
            <a:ext cx="3466800" cy="187200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14906F0-6819-485F-A44C-3DF1874EAA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5" b="16329"/>
          <a:stretch/>
        </p:blipFill>
        <p:spPr>
          <a:xfrm>
            <a:off x="1177208" y="2276873"/>
            <a:ext cx="3466800" cy="1872207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</p:spTree>
    <p:extLst>
      <p:ext uri="{BB962C8B-B14F-4D97-AF65-F5344CB8AC3E}">
        <p14:creationId xmlns:p14="http://schemas.microsoft.com/office/powerpoint/2010/main" val="180051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5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 dieser Marken kommt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aus Deutschland?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4F6B492-5804-4C85-A412-6F371F15BC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1" b="14302"/>
          <a:stretch/>
        </p:blipFill>
        <p:spPr>
          <a:xfrm>
            <a:off x="1115616" y="1988840"/>
            <a:ext cx="7200000" cy="388785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</p:spTree>
    <p:extLst>
      <p:ext uri="{BB962C8B-B14F-4D97-AF65-F5344CB8AC3E}">
        <p14:creationId xmlns:p14="http://schemas.microsoft.com/office/powerpoint/2010/main" val="1127429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6 – Märchen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  <a:latin typeface="+mj-lt"/>
              </a:rPr>
              <a:t>Die Brüder Grimm haben viele Märchen geschrieben. Welches haben sie </a:t>
            </a:r>
            <a:r>
              <a:rPr lang="de-DE" sz="2100" b="1" dirty="0">
                <a:solidFill>
                  <a:srgbClr val="F07F09"/>
                </a:solidFill>
                <a:latin typeface="+mj-lt"/>
              </a:rPr>
              <a:t>nicht</a:t>
            </a:r>
            <a:r>
              <a:rPr lang="de-DE" sz="2100" b="1" dirty="0">
                <a:solidFill>
                  <a:srgbClr val="404040"/>
                </a:solidFill>
                <a:latin typeface="+mj-lt"/>
              </a:rPr>
              <a:t> </a:t>
            </a:r>
            <a:r>
              <a:rPr lang="de-DE" sz="2100" dirty="0">
                <a:solidFill>
                  <a:srgbClr val="404040"/>
                </a:solidFill>
                <a:latin typeface="+mj-lt"/>
              </a:rPr>
              <a:t>geschrieben?</a:t>
            </a:r>
          </a:p>
          <a:p>
            <a:pPr lvl="1" indent="0">
              <a:buFont typeface="Arial" charset="0"/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FC223B"/>
                </a:solidFill>
                <a:latin typeface="+mj-lt"/>
              </a:rPr>
              <a:t>Hänsel und Gretel </a:t>
            </a: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3894DF"/>
                </a:solidFill>
                <a:latin typeface="+mj-lt"/>
              </a:rPr>
              <a:t>Rotkäppchen </a:t>
            </a: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FFB508"/>
                </a:solidFill>
                <a:latin typeface="+mj-lt"/>
              </a:rPr>
              <a:t>Schneewittchen </a:t>
            </a: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56B12E"/>
                </a:solidFill>
                <a:latin typeface="+mj-lt"/>
              </a:rPr>
              <a:t>Die Brüder Grimm haben                             alle genannten Märchen                       geschrieben.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8877632-3E43-45C0-A665-66E78B3185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3"/>
          <a:stretch/>
        </p:blipFill>
        <p:spPr>
          <a:xfrm>
            <a:off x="5436096" y="3861048"/>
            <a:ext cx="313475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6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  <a:latin typeface="+mj-lt"/>
              </a:rPr>
              <a:t>Die Brüder Grimm haben viele Märchen geschrieben. Welches haben sie </a:t>
            </a:r>
            <a:r>
              <a:rPr lang="de-DE" sz="2100" b="1" dirty="0">
                <a:solidFill>
                  <a:srgbClr val="F07F09"/>
                </a:solidFill>
                <a:latin typeface="+mj-lt"/>
              </a:rPr>
              <a:t>nicht</a:t>
            </a:r>
            <a:r>
              <a:rPr lang="de-DE" sz="2100" b="1" dirty="0">
                <a:solidFill>
                  <a:srgbClr val="404040"/>
                </a:solidFill>
                <a:latin typeface="+mj-lt"/>
              </a:rPr>
              <a:t> </a:t>
            </a:r>
            <a:r>
              <a:rPr lang="de-DE" sz="2100" dirty="0">
                <a:solidFill>
                  <a:srgbClr val="404040"/>
                </a:solidFill>
                <a:latin typeface="+mj-lt"/>
              </a:rPr>
              <a:t>geschrieben?</a:t>
            </a:r>
            <a:endParaRPr lang="de-DE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br>
              <a:rPr lang="de-DE" sz="2800" b="1" dirty="0">
                <a:solidFill>
                  <a:srgbClr val="FC223B"/>
                </a:solidFill>
                <a:latin typeface="+mj-lt"/>
              </a:rPr>
            </a:br>
            <a:r>
              <a:rPr lang="de-DE" sz="3600" b="1" dirty="0">
                <a:solidFill>
                  <a:srgbClr val="56B12E"/>
                </a:solidFill>
                <a:latin typeface="+mj-lt"/>
              </a:rPr>
              <a:t>Die Brüder Grimm haben alle genannten Märchen geschrieben.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8877632-3E43-45C0-A665-66E78B3185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3"/>
          <a:stretch/>
        </p:blipFill>
        <p:spPr>
          <a:xfrm>
            <a:off x="2879812" y="4077072"/>
            <a:ext cx="3384376" cy="233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66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7 – deutsche Gerichte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Welches dieser Gerichte kommt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aus Deutschland?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97ED69C-AA1B-48C4-A02F-CC6CADC24C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8" b="12517"/>
          <a:stretch/>
        </p:blipFill>
        <p:spPr>
          <a:xfrm>
            <a:off x="1177208" y="2349088"/>
            <a:ext cx="3466800" cy="18720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7DFB00A-C9F8-48FC-91C5-A7ACC2B0A6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2" b="16438"/>
          <a:stretch/>
        </p:blipFill>
        <p:spPr>
          <a:xfrm>
            <a:off x="5065640" y="2340101"/>
            <a:ext cx="3466800" cy="1872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DF5FAE7-5681-4235-BFC2-BE8D51C11B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5" t="4019" r="4765" b="21496"/>
          <a:stretch/>
        </p:blipFill>
        <p:spPr>
          <a:xfrm>
            <a:off x="1177208" y="4466735"/>
            <a:ext cx="3466800" cy="18720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A6DB9454-CD86-4885-B8B2-83416B59E5D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2"/>
          <a:stretch/>
        </p:blipFill>
        <p:spPr>
          <a:xfrm>
            <a:off x="5065640" y="4466735"/>
            <a:ext cx="3466800" cy="187200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</p:spTree>
    <p:extLst>
      <p:ext uri="{BB962C8B-B14F-4D97-AF65-F5344CB8AC3E}">
        <p14:creationId xmlns:p14="http://schemas.microsoft.com/office/powerpoint/2010/main" val="384705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7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Welches dieser Gerichte kommt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aus Deutschland?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7DFB00A-C9F8-48FC-91C5-A7ACC2B0A6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2" b="16438"/>
          <a:stretch/>
        </p:blipFill>
        <p:spPr>
          <a:xfrm>
            <a:off x="1191525" y="1988840"/>
            <a:ext cx="7200000" cy="388785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</p:spTree>
    <p:extLst>
      <p:ext uri="{BB962C8B-B14F-4D97-AF65-F5344CB8AC3E}">
        <p14:creationId xmlns:p14="http://schemas.microsoft.com/office/powerpoint/2010/main" val="1199877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8 – Bundestag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Welches dieser Gebäude ist der Bundestag, die deutsche </a:t>
            </a:r>
            <a:r>
              <a:rPr lang="de-DE" sz="2100" i="1" dirty="0">
                <a:solidFill>
                  <a:srgbClr val="404040"/>
                </a:solidFill>
              </a:rPr>
              <a:t>‚‚Tweede Kamer‘‘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960BDFD-143D-481B-9B2A-934D296C61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02"/>
          <a:stretch/>
        </p:blipFill>
        <p:spPr>
          <a:xfrm>
            <a:off x="1177208" y="2340101"/>
            <a:ext cx="3466800" cy="18720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5A74660-561F-4A96-A031-0F1396C9FF42}"/>
              </a:ext>
            </a:extLst>
          </p:cNvPr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5" b="4123"/>
          <a:stretch/>
        </p:blipFill>
        <p:spPr>
          <a:xfrm>
            <a:off x="5004048" y="4471739"/>
            <a:ext cx="3466800" cy="187200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889D75A-13E3-4659-951E-416E9C4D4749}"/>
              </a:ext>
            </a:extLst>
          </p:cNvPr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" b="15201"/>
          <a:stretch/>
        </p:blipFill>
        <p:spPr>
          <a:xfrm>
            <a:off x="4993632" y="2340101"/>
            <a:ext cx="3466800" cy="1872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9A1235C-1C60-4C9B-84AB-EAF5A06EEC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03"/>
          <a:stretch/>
        </p:blipFill>
        <p:spPr>
          <a:xfrm>
            <a:off x="1177208" y="4471739"/>
            <a:ext cx="3466800" cy="18720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</p:spTree>
    <p:extLst>
      <p:ext uri="{BB962C8B-B14F-4D97-AF65-F5344CB8AC3E}">
        <p14:creationId xmlns:p14="http://schemas.microsoft.com/office/powerpoint/2010/main" val="149265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8 – 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Antwort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Welches dieser Gebäude ist der Bundestag, die deutsche </a:t>
            </a:r>
            <a:r>
              <a:rPr lang="de-DE" sz="2100" i="1" dirty="0">
                <a:solidFill>
                  <a:srgbClr val="404040"/>
                </a:solidFill>
              </a:rPr>
              <a:t>‚‚Tweede Kamer‘‘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960BDFD-143D-481B-9B2A-934D296C61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02"/>
          <a:stretch/>
        </p:blipFill>
        <p:spPr>
          <a:xfrm>
            <a:off x="1188424" y="2340101"/>
            <a:ext cx="7200000" cy="388785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</p:spTree>
    <p:extLst>
      <p:ext uri="{BB962C8B-B14F-4D97-AF65-F5344CB8AC3E}">
        <p14:creationId xmlns:p14="http://schemas.microsoft.com/office/powerpoint/2010/main" val="3820047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9 – deutsche Musik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i="1" dirty="0">
                <a:solidFill>
                  <a:srgbClr val="404040"/>
                </a:solidFill>
              </a:rPr>
              <a:t>‚‚</a:t>
            </a:r>
            <a:r>
              <a:rPr lang="de-DE" sz="2100" i="1" dirty="0">
                <a:solidFill>
                  <a:srgbClr val="404040"/>
                </a:solidFill>
                <a:hlinkClick r:id="rId3"/>
              </a:rPr>
              <a:t>Atemlos durch die Nacht</a:t>
            </a:r>
            <a:r>
              <a:rPr lang="de-DE" sz="2100" i="1" dirty="0">
                <a:solidFill>
                  <a:srgbClr val="404040"/>
                </a:solidFill>
              </a:rPr>
              <a:t>‘‘ </a:t>
            </a:r>
            <a:r>
              <a:rPr lang="de-DE" sz="2100" dirty="0">
                <a:solidFill>
                  <a:srgbClr val="404040"/>
                </a:solidFill>
              </a:rPr>
              <a:t>ist ein bekanntes deutsches Lied. Wer hat das Lied gesungen? Wenn alle geantwortet haben, könnt ihr das Video anschauen. </a:t>
            </a:r>
          </a:p>
          <a:p>
            <a:pPr lvl="1" indent="0"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r>
              <a:rPr lang="de-DE" sz="2400" b="1" dirty="0" err="1">
                <a:solidFill>
                  <a:srgbClr val="FC223B"/>
                </a:solidFill>
              </a:rPr>
              <a:t>Namika</a:t>
            </a:r>
            <a:r>
              <a:rPr lang="de-DE" sz="2400" b="1" dirty="0">
                <a:solidFill>
                  <a:srgbClr val="FC223B"/>
                </a:solidFill>
              </a:rPr>
              <a:t>  </a:t>
            </a: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3894DF"/>
                </a:solidFill>
              </a:rPr>
              <a:t>Helene Fischer   </a:t>
            </a: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FFB508"/>
                </a:solidFill>
              </a:rPr>
              <a:t>Lena  </a:t>
            </a: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56B12E"/>
                </a:solidFill>
              </a:rPr>
              <a:t>Nena </a:t>
            </a:r>
          </a:p>
          <a:p>
            <a:pPr lvl="1" indent="0">
              <a:buNone/>
              <a:defRPr/>
            </a:pPr>
            <a:endParaRPr lang="de-DE" sz="2100" i="1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374B7F6-8946-4D08-910F-24C5661F4C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9"/>
          <a:stretch/>
        </p:blipFill>
        <p:spPr>
          <a:xfrm>
            <a:off x="4935142" y="3557515"/>
            <a:ext cx="3456383" cy="239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4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 err="1">
                <a:solidFill>
                  <a:schemeClr val="accent1"/>
                </a:solidFill>
                <a:cs typeface="Amatic SC" panose="00000500000000000000" pitchFamily="2" charset="-79"/>
              </a:rPr>
              <a:t>Spelregels</a:t>
            </a:r>
            <a:endParaRPr lang="de-DE" sz="5400" b="1" dirty="0">
              <a:solidFill>
                <a:schemeClr val="accent1"/>
              </a:solidFill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8229600" cy="5141913"/>
          </a:xfrm>
        </p:spPr>
        <p:txBody>
          <a:bodyPr/>
          <a:lstStyle/>
          <a:p>
            <a:pPr marL="365760" indent="-256032" fontAlgn="auto">
              <a:spcAft>
                <a:spcPts val="0"/>
              </a:spcAft>
              <a:defRPr/>
            </a:pPr>
            <a:r>
              <a:rPr lang="nl-NL" dirty="0">
                <a:solidFill>
                  <a:srgbClr val="404040"/>
                </a:solidFill>
              </a:rPr>
              <a:t>Deze quiz werkt met kleuren</a:t>
            </a:r>
          </a:p>
          <a:p>
            <a:pPr marL="365760" indent="-256032" fontAlgn="auto">
              <a:spcAft>
                <a:spcPts val="0"/>
              </a:spcAft>
              <a:defRPr/>
            </a:pPr>
            <a:r>
              <a:rPr lang="nl-NL" dirty="0">
                <a:solidFill>
                  <a:srgbClr val="404040"/>
                </a:solidFill>
              </a:rPr>
              <a:t>Elke leerling gaat aan het begin staan en krijgt een </a:t>
            </a:r>
            <a:r>
              <a:rPr lang="nl-NL" b="1" dirty="0">
                <a:solidFill>
                  <a:srgbClr val="FC223B"/>
                </a:solidFill>
              </a:rPr>
              <a:t>rood</a:t>
            </a:r>
            <a:r>
              <a:rPr lang="nl-NL" dirty="0">
                <a:solidFill>
                  <a:srgbClr val="404040"/>
                </a:solidFill>
              </a:rPr>
              <a:t>, </a:t>
            </a:r>
            <a:r>
              <a:rPr lang="nl-NL" b="1" dirty="0">
                <a:solidFill>
                  <a:srgbClr val="3894DF"/>
                </a:solidFill>
              </a:rPr>
              <a:t>blauw</a:t>
            </a:r>
            <a:r>
              <a:rPr lang="nl-NL" dirty="0">
                <a:solidFill>
                  <a:srgbClr val="404040"/>
                </a:solidFill>
              </a:rPr>
              <a:t>, </a:t>
            </a:r>
            <a:r>
              <a:rPr lang="nl-NL" b="1" dirty="0">
                <a:solidFill>
                  <a:srgbClr val="FFB508"/>
                </a:solidFill>
              </a:rPr>
              <a:t>geel</a:t>
            </a:r>
            <a:r>
              <a:rPr lang="nl-NL" dirty="0">
                <a:solidFill>
                  <a:srgbClr val="404040"/>
                </a:solidFill>
              </a:rPr>
              <a:t> en </a:t>
            </a:r>
            <a:r>
              <a:rPr lang="nl-NL" b="1" dirty="0">
                <a:solidFill>
                  <a:srgbClr val="56B12E"/>
                </a:solidFill>
              </a:rPr>
              <a:t>groen</a:t>
            </a:r>
            <a:r>
              <a:rPr lang="nl-NL" dirty="0">
                <a:solidFill>
                  <a:srgbClr val="404040"/>
                </a:solidFill>
              </a:rPr>
              <a:t> kaartje</a:t>
            </a:r>
          </a:p>
          <a:p>
            <a:pPr marL="365760" indent="-256032" fontAlgn="auto">
              <a:spcAft>
                <a:spcPts val="0"/>
              </a:spcAft>
              <a:defRPr/>
            </a:pPr>
            <a:r>
              <a:rPr lang="nl-NL" dirty="0">
                <a:solidFill>
                  <a:srgbClr val="404040"/>
                </a:solidFill>
              </a:rPr>
              <a:t>Elke kleur correspondeert met een antwoord</a:t>
            </a:r>
          </a:p>
          <a:p>
            <a:pPr marL="365760" indent="-256032" fontAlgn="auto">
              <a:spcAft>
                <a:spcPts val="0"/>
              </a:spcAft>
              <a:defRPr/>
            </a:pPr>
            <a:r>
              <a:rPr lang="nl-NL" dirty="0">
                <a:solidFill>
                  <a:srgbClr val="404040"/>
                </a:solidFill>
              </a:rPr>
              <a:t>Steek de juiste kleur (dus het juiste antwoord) in de lucht </a:t>
            </a:r>
          </a:p>
          <a:p>
            <a:pPr marL="365760" indent="-256032" fontAlgn="auto">
              <a:spcAft>
                <a:spcPts val="0"/>
              </a:spcAft>
              <a:defRPr/>
            </a:pPr>
            <a:r>
              <a:rPr lang="nl-NL" dirty="0">
                <a:solidFill>
                  <a:srgbClr val="404040"/>
                </a:solidFill>
              </a:rPr>
              <a:t>Verkeerd antwoord? Dan ben je uitgeschakeld en kun je gaat zitten</a:t>
            </a:r>
          </a:p>
          <a:p>
            <a:pPr marL="365760" indent="-256032" fontAlgn="auto">
              <a:spcAft>
                <a:spcPts val="0"/>
              </a:spcAft>
              <a:defRPr/>
            </a:pPr>
            <a:r>
              <a:rPr lang="nl-NL" dirty="0">
                <a:solidFill>
                  <a:srgbClr val="404040"/>
                </a:solidFill>
              </a:rPr>
              <a:t>Als iedereen is uitgeschakeld, kan iedereen weer meespelen!</a:t>
            </a:r>
            <a:br>
              <a:rPr lang="nl-NL" dirty="0">
                <a:solidFill>
                  <a:srgbClr val="404040"/>
                </a:solidFill>
              </a:rPr>
            </a:br>
            <a:endParaRPr lang="nl-NL" altLang="en-US" dirty="0"/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720EBE-6C58-4D55-90BC-210DA4608591}"/>
              </a:ext>
            </a:extLst>
          </p:cNvPr>
          <p:cNvSpPr txBox="1">
            <a:spLocks/>
          </p:cNvSpPr>
          <p:nvPr/>
        </p:nvSpPr>
        <p:spPr>
          <a:xfrm>
            <a:off x="2555776" y="5013176"/>
            <a:ext cx="403244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nl-NL" sz="4400" b="1" dirty="0">
                <a:solidFill>
                  <a:schemeClr val="accent1"/>
                </a:solidFill>
                <a:cs typeface="Amatic SC" panose="00000500000000000000" pitchFamily="2" charset="-79"/>
              </a:rPr>
              <a:t>Viel </a:t>
            </a:r>
            <a:r>
              <a:rPr lang="nl-NL" sz="4400" b="1" dirty="0" err="1">
                <a:solidFill>
                  <a:schemeClr val="accent1"/>
                </a:solidFill>
                <a:cs typeface="Amatic SC" panose="00000500000000000000" pitchFamily="2" charset="-79"/>
              </a:rPr>
              <a:t>Erfolg</a:t>
            </a:r>
            <a:r>
              <a:rPr lang="nl-NL" sz="4400" b="1" dirty="0">
                <a:solidFill>
                  <a:schemeClr val="accent1"/>
                </a:solidFill>
                <a:cs typeface="Amatic SC" panose="00000500000000000000" pitchFamily="2" charset="-79"/>
              </a:rPr>
              <a:t>!</a:t>
            </a:r>
            <a:endParaRPr lang="de-DE" sz="4400" b="1" dirty="0">
              <a:solidFill>
                <a:schemeClr val="accent1"/>
              </a:solidFill>
              <a:cs typeface="Amatic SC" panose="00000500000000000000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9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i="1" dirty="0">
                <a:solidFill>
                  <a:srgbClr val="404040"/>
                </a:solidFill>
              </a:rPr>
              <a:t>‚‚</a:t>
            </a:r>
            <a:r>
              <a:rPr lang="de-DE" sz="2100" i="1" dirty="0">
                <a:solidFill>
                  <a:srgbClr val="404040"/>
                </a:solidFill>
                <a:hlinkClick r:id="rId3"/>
              </a:rPr>
              <a:t>Atemlos durch die Nacht</a:t>
            </a:r>
            <a:r>
              <a:rPr lang="de-DE" sz="2100" i="1" dirty="0">
                <a:solidFill>
                  <a:srgbClr val="404040"/>
                </a:solidFill>
              </a:rPr>
              <a:t>‘‘ </a:t>
            </a:r>
            <a:r>
              <a:rPr lang="de-DE" sz="2100" dirty="0">
                <a:solidFill>
                  <a:srgbClr val="404040"/>
                </a:solidFill>
              </a:rPr>
              <a:t>ist ein bekanntes deutsches Lied. Wer hat das Lied gesungen? Wenn alle geantwortet haben, könnt ihr das Video anschauen. </a:t>
            </a:r>
          </a:p>
          <a:p>
            <a:pPr lvl="1" indent="0"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r>
              <a:rPr lang="de-DE" sz="3600" b="1" dirty="0">
                <a:solidFill>
                  <a:srgbClr val="3894DF"/>
                </a:solidFill>
              </a:rPr>
              <a:t>	Helene Fischer </a:t>
            </a:r>
            <a:r>
              <a:rPr lang="de-DE" sz="4000" b="1" dirty="0">
                <a:solidFill>
                  <a:srgbClr val="3894DF"/>
                </a:solidFill>
              </a:rPr>
              <a:t> </a:t>
            </a:r>
          </a:p>
          <a:p>
            <a:pPr lvl="1" indent="0">
              <a:buNone/>
              <a:defRPr/>
            </a:pPr>
            <a:endParaRPr lang="de-DE" sz="2100" i="1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77B66BF-999A-455F-8A43-637A498638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9"/>
          <a:stretch/>
        </p:blipFill>
        <p:spPr>
          <a:xfrm>
            <a:off x="4935142" y="3557515"/>
            <a:ext cx="3456383" cy="239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00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10 – Oktoberfest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Das Oktoberfest ist weltbekannt. Welches dieser Dinge gehört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zu diesem Fest?</a:t>
            </a:r>
            <a:endParaRPr lang="de-DE" sz="2100" i="1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0F2A48F-0583-40BB-83D9-A4F8E34764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6"/>
          <a:stretch/>
        </p:blipFill>
        <p:spPr>
          <a:xfrm>
            <a:off x="4993632" y="4480834"/>
            <a:ext cx="3466800" cy="187200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AB6AE16-F1F1-4C6A-9F71-116EF50738C2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632" y="2276872"/>
            <a:ext cx="3466800" cy="18792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790C160-70B7-4D6B-B2DE-5CA197011C6D}"/>
              </a:ext>
            </a:extLst>
          </p:cNvPr>
          <p:cNvPicPr>
            <a:picLocks/>
          </p:cNvPicPr>
          <p:nvPr/>
        </p:nvPicPr>
        <p:blipFill rotWithShape="1">
          <a:blip r:embed="rId6"/>
          <a:srcRect t="8688"/>
          <a:stretch/>
        </p:blipFill>
        <p:spPr>
          <a:xfrm>
            <a:off x="1177208" y="4470262"/>
            <a:ext cx="3466800" cy="18792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723AD64-5BCD-43E7-8DAE-9B399A13EB19}"/>
              </a:ext>
            </a:extLst>
          </p:cNvPr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01"/>
          <a:stretch/>
        </p:blipFill>
        <p:spPr>
          <a:xfrm>
            <a:off x="1177208" y="2276872"/>
            <a:ext cx="3466800" cy="18720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</p:spTree>
    <p:extLst>
      <p:ext uri="{BB962C8B-B14F-4D97-AF65-F5344CB8AC3E}">
        <p14:creationId xmlns:p14="http://schemas.microsoft.com/office/powerpoint/2010/main" val="273795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10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Das Oktoberfest ist weltbekannt. Welches dieser Dinge gehört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zu diesem Fest?</a:t>
            </a:r>
            <a:endParaRPr lang="de-DE" sz="2100" i="1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790C160-70B7-4D6B-B2DE-5CA197011C6D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t="8688"/>
          <a:stretch/>
        </p:blipFill>
        <p:spPr>
          <a:xfrm>
            <a:off x="1149428" y="2349312"/>
            <a:ext cx="7200000" cy="38880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</p:spTree>
    <p:extLst>
      <p:ext uri="{BB962C8B-B14F-4D97-AF65-F5344CB8AC3E}">
        <p14:creationId xmlns:p14="http://schemas.microsoft.com/office/powerpoint/2010/main" val="2259837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11 – Nationalhymne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Das Wilhelmus ist die niederländische Nationalhymne. Welches ist die deutsche Nationalhymne, das Lied der Deutschen? </a:t>
            </a:r>
            <a:endParaRPr lang="de-DE" sz="2100" i="1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 </a:t>
            </a:r>
            <a:r>
              <a:rPr lang="nl-NL" sz="4800" dirty="0">
                <a:solidFill>
                  <a:srgbClr val="FC223B"/>
                </a:solidFill>
                <a:latin typeface="Franklin Gothic Book" pitchFamily="34" charset="0"/>
                <a:sym typeface="Webdings" panose="05030102010509060703" pitchFamily="18" charset="2"/>
              </a:rPr>
              <a:t> </a:t>
            </a: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</a:t>
            </a:r>
            <a:br>
              <a:rPr lang="nl-NL" sz="4800" dirty="0">
                <a:solidFill>
                  <a:srgbClr val="3894DF"/>
                </a:solidFill>
                <a:latin typeface="Franklin Gothic Book" pitchFamily="34" charset="0"/>
                <a:sym typeface="Webdings" panose="05030102010509060703" pitchFamily="18" charset="2"/>
              </a:rPr>
            </a:b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 			</a:t>
            </a:r>
            <a:b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</a:b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 </a:t>
            </a:r>
            <a:r>
              <a:rPr lang="nl-NL" sz="4800" dirty="0">
                <a:solidFill>
                  <a:srgbClr val="FFB508"/>
                </a:solidFill>
                <a:latin typeface="Franklin Gothic Book" pitchFamily="34" charset="0"/>
                <a:sym typeface="Webdings" panose="05030102010509060703" pitchFamily="18" charset="2"/>
              </a:rPr>
              <a:t> </a:t>
            </a: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</a:t>
            </a:r>
            <a:endParaRPr lang="nl-NL" sz="4800" dirty="0">
              <a:solidFill>
                <a:srgbClr val="56B12E"/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2451651-35E9-4DBC-BE84-BFE947A7CB8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55976" y="4260998"/>
            <a:ext cx="4392488" cy="2120752"/>
          </a:xfrm>
          <a:prstGeom prst="rect">
            <a:avLst/>
          </a:prstGeom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EB20F268-0328-4068-AB90-43A561B1A2D8}"/>
              </a:ext>
            </a:extLst>
          </p:cNvPr>
          <p:cNvSpPr/>
          <p:nvPr/>
        </p:nvSpPr>
        <p:spPr>
          <a:xfrm>
            <a:off x="1475656" y="2708920"/>
            <a:ext cx="864096" cy="792088"/>
          </a:xfrm>
          <a:prstGeom prst="roundRect">
            <a:avLst/>
          </a:prstGeom>
          <a:noFill/>
          <a:ln w="76200">
            <a:solidFill>
              <a:srgbClr val="FC22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0ECD85F6-2AA3-4F5B-BDDD-BD608F720CFE}"/>
              </a:ext>
            </a:extLst>
          </p:cNvPr>
          <p:cNvSpPr/>
          <p:nvPr/>
        </p:nvSpPr>
        <p:spPr>
          <a:xfrm>
            <a:off x="3131840" y="2710270"/>
            <a:ext cx="864096" cy="792088"/>
          </a:xfrm>
          <a:prstGeom prst="roundRect">
            <a:avLst/>
          </a:prstGeom>
          <a:noFill/>
          <a:ln w="76200">
            <a:solidFill>
              <a:srgbClr val="389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18846B63-80B0-448F-B44B-63EFEC3519BA}"/>
              </a:ext>
            </a:extLst>
          </p:cNvPr>
          <p:cNvSpPr/>
          <p:nvPr/>
        </p:nvSpPr>
        <p:spPr>
          <a:xfrm>
            <a:off x="1475656" y="4149080"/>
            <a:ext cx="864096" cy="792088"/>
          </a:xfrm>
          <a:prstGeom prst="roundRect">
            <a:avLst/>
          </a:prstGeom>
          <a:noFill/>
          <a:ln w="76200">
            <a:solidFill>
              <a:srgbClr val="FFB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9AC00EF3-A3BD-42A3-9FD3-B826979E6474}"/>
              </a:ext>
            </a:extLst>
          </p:cNvPr>
          <p:cNvSpPr/>
          <p:nvPr/>
        </p:nvSpPr>
        <p:spPr>
          <a:xfrm>
            <a:off x="3131840" y="4149080"/>
            <a:ext cx="864096" cy="792088"/>
          </a:xfrm>
          <a:prstGeom prst="roundRect">
            <a:avLst/>
          </a:prstGeom>
          <a:noFill/>
          <a:ln w="76200">
            <a:solidFill>
              <a:srgbClr val="56B1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Rote_Lösung">
            <a:hlinkClick r:id="" action="ppaction://media"/>
            <a:extLst>
              <a:ext uri="{FF2B5EF4-FFF2-40B4-BE49-F238E27FC236}">
                <a16:creationId xmlns:a16="http://schemas.microsoft.com/office/drawing/2014/main" id="{83161109-D629-4DD9-8E9A-7208DA6F10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55304" y="2952564"/>
            <a:ext cx="304800" cy="304800"/>
          </a:xfrm>
          <a:prstGeom prst="rect">
            <a:avLst/>
          </a:prstGeom>
        </p:spPr>
      </p:pic>
      <p:pic>
        <p:nvPicPr>
          <p:cNvPr id="5" name="Blaue_Lösung">
            <a:hlinkClick r:id="" action="ppaction://media"/>
            <a:extLst>
              <a:ext uri="{FF2B5EF4-FFF2-40B4-BE49-F238E27FC236}">
                <a16:creationId xmlns:a16="http://schemas.microsoft.com/office/drawing/2014/main" id="{83B7FB44-1CDB-40D3-96FD-206D2ACB547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411488" y="2952564"/>
            <a:ext cx="304800" cy="304800"/>
          </a:xfrm>
          <a:prstGeom prst="rect">
            <a:avLst/>
          </a:prstGeom>
        </p:spPr>
      </p:pic>
      <p:pic>
        <p:nvPicPr>
          <p:cNvPr id="6" name="Gelbe_Lösung">
            <a:hlinkClick r:id="" action="ppaction://media"/>
            <a:extLst>
              <a:ext uri="{FF2B5EF4-FFF2-40B4-BE49-F238E27FC236}">
                <a16:creationId xmlns:a16="http://schemas.microsoft.com/office/drawing/2014/main" id="{C41EEAD5-338A-49B4-8232-15264008727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55304" y="4392724"/>
            <a:ext cx="304800" cy="304800"/>
          </a:xfrm>
          <a:prstGeom prst="rect">
            <a:avLst/>
          </a:prstGeom>
        </p:spPr>
      </p:pic>
      <p:pic>
        <p:nvPicPr>
          <p:cNvPr id="7" name="Grüne_Lösung">
            <a:hlinkClick r:id="" action="ppaction://media"/>
            <a:extLst>
              <a:ext uri="{FF2B5EF4-FFF2-40B4-BE49-F238E27FC236}">
                <a16:creationId xmlns:a16="http://schemas.microsoft.com/office/drawing/2014/main" id="{9ABACC26-E862-48B6-B0FC-B58F578066C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411488" y="43990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1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2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31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10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11 – 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Antwort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Das Wilhelmus ist die niederländische Nationalhymne. Welches ist die deutsche Nationalhymne, das Lied der Deutschen? </a:t>
            </a:r>
            <a:endParaRPr lang="de-DE" sz="2100" i="1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 </a:t>
            </a:r>
            <a:r>
              <a:rPr lang="nl-NL" sz="4800" dirty="0">
                <a:solidFill>
                  <a:srgbClr val="FC223B"/>
                </a:solidFill>
                <a:latin typeface="Franklin Gothic Book" pitchFamily="34" charset="0"/>
                <a:sym typeface="Webdings" panose="05030102010509060703" pitchFamily="18" charset="2"/>
              </a:rPr>
              <a:t> </a:t>
            </a: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</a:t>
            </a:r>
            <a:br>
              <a:rPr lang="nl-NL" sz="4800" dirty="0">
                <a:solidFill>
                  <a:srgbClr val="3894DF"/>
                </a:solidFill>
                <a:latin typeface="Franklin Gothic Book" pitchFamily="34" charset="0"/>
                <a:sym typeface="Webdings" panose="05030102010509060703" pitchFamily="18" charset="2"/>
              </a:rPr>
            </a:b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 			</a:t>
            </a:r>
            <a:b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</a:br>
            <a:r>
              <a:rPr lang="nl-NL" sz="4800" dirty="0">
                <a:solidFill>
                  <a:srgbClr val="56B12E"/>
                </a:solidFill>
                <a:latin typeface="Franklin Gothic Book" pitchFamily="34" charset="0"/>
                <a:sym typeface="Webdings" panose="05030102010509060703" pitchFamily="18" charset="2"/>
              </a:rPr>
              <a:t>	 	</a:t>
            </a: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nlinemedien 4">
            <a:hlinkClick r:id="" action="ppaction://media"/>
            <a:extLst>
              <a:ext uri="{FF2B5EF4-FFF2-40B4-BE49-F238E27FC236}">
                <a16:creationId xmlns:a16="http://schemas.microsoft.com/office/drawing/2014/main" id="{47A5DBCC-F792-4877-91B9-A7C40251E4C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471" y="2374238"/>
            <a:ext cx="6788322" cy="38880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</p:spTree>
    <p:extLst>
      <p:ext uri="{BB962C8B-B14F-4D97-AF65-F5344CB8AC3E}">
        <p14:creationId xmlns:p14="http://schemas.microsoft.com/office/powerpoint/2010/main" val="2102407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12 – Weihnachtszeit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nl-NL" sz="2100" dirty="0" err="1">
                <a:solidFill>
                  <a:srgbClr val="404040"/>
                </a:solidFill>
              </a:rPr>
              <a:t>Welche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Abbildung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trifft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b="1" dirty="0">
                <a:solidFill>
                  <a:srgbClr val="F07F09"/>
                </a:solidFill>
              </a:rPr>
              <a:t>nicht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zu</a:t>
            </a:r>
            <a:r>
              <a:rPr lang="nl-NL" sz="2100" dirty="0">
                <a:solidFill>
                  <a:srgbClr val="404040"/>
                </a:solidFill>
              </a:rPr>
              <a:t>, </a:t>
            </a:r>
            <a:r>
              <a:rPr lang="nl-NL" sz="2100" dirty="0" err="1">
                <a:solidFill>
                  <a:srgbClr val="404040"/>
                </a:solidFill>
              </a:rPr>
              <a:t>wenn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ihr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an</a:t>
            </a:r>
            <a:r>
              <a:rPr lang="nl-NL" sz="2100" dirty="0">
                <a:solidFill>
                  <a:srgbClr val="404040"/>
                </a:solidFill>
              </a:rPr>
              <a:t> Deutschland </a:t>
            </a:r>
            <a:r>
              <a:rPr lang="nl-NL" sz="2100" dirty="0" err="1">
                <a:solidFill>
                  <a:srgbClr val="404040"/>
                </a:solidFill>
              </a:rPr>
              <a:t>und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Weihnachten</a:t>
            </a:r>
            <a:r>
              <a:rPr lang="nl-NL" sz="2100" dirty="0">
                <a:solidFill>
                  <a:srgbClr val="404040"/>
                </a:solidFill>
              </a:rPr>
              <a:t> denkt? </a:t>
            </a:r>
            <a:endParaRPr lang="de-DE" sz="2100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09C5A9A-F781-407C-B4A9-784F02BE3368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b="16779"/>
          <a:stretch/>
        </p:blipFill>
        <p:spPr>
          <a:xfrm>
            <a:off x="1177208" y="4480834"/>
            <a:ext cx="3466800" cy="18720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A720415D-FCE1-46AF-B91B-0E71FD8EF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1800"/>
          <a:stretch/>
        </p:blipFill>
        <p:spPr>
          <a:xfrm>
            <a:off x="5065640" y="4480834"/>
            <a:ext cx="3466800" cy="187200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94D9164-0032-4B99-9488-C3550E2381AB}"/>
              </a:ext>
            </a:extLst>
          </p:cNvPr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0"/>
          <a:stretch/>
        </p:blipFill>
        <p:spPr>
          <a:xfrm>
            <a:off x="1187624" y="2284072"/>
            <a:ext cx="3466800" cy="18720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919EBAA-C04A-4C88-865C-D1132C58D3DB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84072"/>
            <a:ext cx="3466800" cy="1872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</p:spTree>
    <p:extLst>
      <p:ext uri="{BB962C8B-B14F-4D97-AF65-F5344CB8AC3E}">
        <p14:creationId xmlns:p14="http://schemas.microsoft.com/office/powerpoint/2010/main" val="49355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12 – 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Antwort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nl-NL" sz="2100" dirty="0" err="1">
                <a:solidFill>
                  <a:srgbClr val="404040"/>
                </a:solidFill>
              </a:rPr>
              <a:t>Welche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Abbildung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trifft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b="1" dirty="0">
                <a:solidFill>
                  <a:srgbClr val="F07F09"/>
                </a:solidFill>
              </a:rPr>
              <a:t>nicht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zu</a:t>
            </a:r>
            <a:r>
              <a:rPr lang="nl-NL" sz="2100" dirty="0">
                <a:solidFill>
                  <a:srgbClr val="404040"/>
                </a:solidFill>
              </a:rPr>
              <a:t>, </a:t>
            </a:r>
            <a:r>
              <a:rPr lang="nl-NL" sz="2100" dirty="0" err="1">
                <a:solidFill>
                  <a:srgbClr val="404040"/>
                </a:solidFill>
              </a:rPr>
              <a:t>wenn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ihr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an</a:t>
            </a:r>
            <a:r>
              <a:rPr lang="nl-NL" sz="2100" dirty="0">
                <a:solidFill>
                  <a:srgbClr val="404040"/>
                </a:solidFill>
              </a:rPr>
              <a:t> Deutschland </a:t>
            </a:r>
            <a:r>
              <a:rPr lang="nl-NL" sz="2100" dirty="0" err="1">
                <a:solidFill>
                  <a:srgbClr val="404040"/>
                </a:solidFill>
              </a:rPr>
              <a:t>und</a:t>
            </a:r>
            <a:r>
              <a:rPr lang="nl-NL" sz="2100" dirty="0">
                <a:solidFill>
                  <a:srgbClr val="404040"/>
                </a:solidFill>
              </a:rPr>
              <a:t> </a:t>
            </a:r>
            <a:r>
              <a:rPr lang="nl-NL" sz="2100" dirty="0" err="1">
                <a:solidFill>
                  <a:srgbClr val="404040"/>
                </a:solidFill>
              </a:rPr>
              <a:t>Weihnachten</a:t>
            </a:r>
            <a:r>
              <a:rPr lang="nl-NL" sz="2100" dirty="0">
                <a:solidFill>
                  <a:srgbClr val="404040"/>
                </a:solidFill>
              </a:rPr>
              <a:t> denkt? </a:t>
            </a:r>
            <a:endParaRPr lang="de-DE" sz="2100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7EAC20D-076C-4FB0-BE88-95645D6EB03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424" y="2276872"/>
            <a:ext cx="7200000" cy="3888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</p:spTree>
    <p:extLst>
      <p:ext uri="{BB962C8B-B14F-4D97-AF65-F5344CB8AC3E}">
        <p14:creationId xmlns:p14="http://schemas.microsoft.com/office/powerpoint/2010/main" val="2265019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13 – bekannte Deutsche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 dieser wichtigen Personen kam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aus Deutschland?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5969863-9A83-4AD4-A954-D961752A40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8" b="14704"/>
          <a:stretch/>
        </p:blipFill>
        <p:spPr>
          <a:xfrm>
            <a:off x="1177208" y="4480834"/>
            <a:ext cx="3466800" cy="18720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F2358E9-7EEC-4281-8851-A583467CFAB5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t="11670"/>
          <a:stretch/>
        </p:blipFill>
        <p:spPr>
          <a:xfrm>
            <a:off x="5065640" y="2284510"/>
            <a:ext cx="3466800" cy="1872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028" name="Picture 4" descr="Bildergebnis fÃ¼r anne frank">
            <a:extLst>
              <a:ext uri="{FF2B5EF4-FFF2-40B4-BE49-F238E27FC236}">
                <a16:creationId xmlns:a16="http://schemas.microsoft.com/office/drawing/2014/main" id="{51872FF5-D23D-4666-83F9-674650736E5D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84510"/>
            <a:ext cx="3466800" cy="1872000"/>
          </a:xfrm>
          <a:prstGeom prst="rect">
            <a:avLst/>
          </a:prstGeom>
          <a:noFill/>
          <a:ln w="76200">
            <a:solidFill>
              <a:srgbClr val="FC223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ldergebnis fÃ¼r wilhelmina zweite weltkrieg">
            <a:extLst>
              <a:ext uri="{FF2B5EF4-FFF2-40B4-BE49-F238E27FC236}">
                <a16:creationId xmlns:a16="http://schemas.microsoft.com/office/drawing/2014/main" id="{E16BD320-F22E-46A1-9B6A-7ADF13C23BF5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" r="1778" b="11761"/>
          <a:stretch/>
        </p:blipFill>
        <p:spPr bwMode="auto">
          <a:xfrm>
            <a:off x="5065640" y="4480834"/>
            <a:ext cx="3466800" cy="1872000"/>
          </a:xfrm>
          <a:prstGeom prst="rect">
            <a:avLst/>
          </a:prstGeom>
          <a:noFill/>
          <a:ln w="76200">
            <a:solidFill>
              <a:srgbClr val="56B12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23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13 – Antwort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 dieser wichtigen Personen kam </a:t>
            </a:r>
            <a:r>
              <a:rPr lang="de-DE" sz="2100" b="1" dirty="0">
                <a:solidFill>
                  <a:srgbClr val="F07F09"/>
                </a:solidFill>
              </a:rPr>
              <a:t>nicht</a:t>
            </a:r>
            <a:r>
              <a:rPr lang="de-DE" sz="2100" dirty="0">
                <a:solidFill>
                  <a:srgbClr val="404040"/>
                </a:solidFill>
              </a:rPr>
              <a:t> aus Deutschland?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Bildergebnis fÃ¼r wilhelmina zweite weltkrieg">
            <a:extLst>
              <a:ext uri="{FF2B5EF4-FFF2-40B4-BE49-F238E27FC236}">
                <a16:creationId xmlns:a16="http://schemas.microsoft.com/office/drawing/2014/main" id="{E16BD320-F22E-46A1-9B6A-7ADF13C23BF5}"/>
              </a:ext>
            </a:extLst>
          </p:cNvPr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" r="1778" b="11761"/>
          <a:stretch/>
        </p:blipFill>
        <p:spPr bwMode="auto">
          <a:xfrm>
            <a:off x="1191525" y="2061280"/>
            <a:ext cx="7200000" cy="3888000"/>
          </a:xfrm>
          <a:prstGeom prst="rect">
            <a:avLst/>
          </a:prstGeom>
          <a:noFill/>
          <a:ln w="76200">
            <a:solidFill>
              <a:srgbClr val="56B12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016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14 – Rundfunk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3024336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Rundfunk ist eine niederländische Fernsehserie. Wie heißt der wohlbekannte Lehrer aus dem </a:t>
            </a:r>
            <a:r>
              <a:rPr lang="de-DE" sz="2100" dirty="0">
                <a:solidFill>
                  <a:srgbClr val="404040"/>
                </a:solidFill>
                <a:hlinkClick r:id="rId3"/>
              </a:rPr>
              <a:t>Video</a:t>
            </a:r>
            <a:r>
              <a:rPr lang="de-DE" sz="2100" dirty="0">
                <a:solidFill>
                  <a:srgbClr val="404040"/>
                </a:solidFill>
              </a:rPr>
              <a:t>? </a:t>
            </a:r>
          </a:p>
          <a:p>
            <a:pPr lvl="1" indent="0">
              <a:buNone/>
              <a:defRPr/>
            </a:pPr>
            <a:endParaRPr lang="nl-NL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FC223B"/>
                </a:solidFill>
              </a:rPr>
              <a:t>Herr Schröder </a:t>
            </a: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3894DF"/>
                </a:solidFill>
              </a:rPr>
              <a:t>Herr Heydrich </a:t>
            </a: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FFB508"/>
                </a:solidFill>
              </a:rPr>
              <a:t>Herr Meyer </a:t>
            </a:r>
          </a:p>
          <a:p>
            <a:pPr lvl="1" indent="0">
              <a:buNone/>
              <a:defRPr/>
            </a:pPr>
            <a:r>
              <a:rPr lang="de-DE" sz="2400" b="1" dirty="0">
                <a:solidFill>
                  <a:srgbClr val="56B12E"/>
                </a:solidFill>
              </a:rPr>
              <a:t>Herr Hermann</a:t>
            </a:r>
          </a:p>
          <a:p>
            <a:pPr lvl="1" indent="0"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Bildergebnis fÃ¼r rundfunk">
            <a:extLst>
              <a:ext uri="{FF2B5EF4-FFF2-40B4-BE49-F238E27FC236}">
                <a16:creationId xmlns:a16="http://schemas.microsoft.com/office/drawing/2014/main" id="{0614D77D-9376-48D9-BA5A-C01C0BB31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2056"/>
            <a:ext cx="4006860" cy="267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62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rage 1 – Bundeskanzlerin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 der Frauen ist Angela Merkel, die Bundeskanzlerin Deutschlands?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1F9E062-905C-406E-BB48-7A2844EB1E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95"/>
          <a:stretch/>
        </p:blipFill>
        <p:spPr>
          <a:xfrm>
            <a:off x="1187624" y="2348880"/>
            <a:ext cx="3466541" cy="1878979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FB05CD9-200A-4AAC-B232-A10691A5AB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1"/>
          <a:stretch/>
        </p:blipFill>
        <p:spPr>
          <a:xfrm>
            <a:off x="4957334" y="2348879"/>
            <a:ext cx="3466800" cy="1878979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24085C0-4038-4462-B809-BD8300B1BC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81"/>
          <a:stretch/>
        </p:blipFill>
        <p:spPr>
          <a:xfrm>
            <a:off x="1187365" y="4574357"/>
            <a:ext cx="3466800" cy="1878979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60A2BB3-755A-4AD5-8832-3B8DDA6B57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58"/>
          <a:stretch/>
        </p:blipFill>
        <p:spPr>
          <a:xfrm>
            <a:off x="4957334" y="4574357"/>
            <a:ext cx="3466800" cy="1878979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</p:spTree>
    <p:extLst>
      <p:ext uri="{BB962C8B-B14F-4D97-AF65-F5344CB8AC3E}">
        <p14:creationId xmlns:p14="http://schemas.microsoft.com/office/powerpoint/2010/main" val="81220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14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3024336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Rundfunk ist eine niederländische Fernsehserie. Wie heißt der wohlbekannte Lehrer aus dem </a:t>
            </a:r>
            <a:r>
              <a:rPr lang="de-DE" sz="2100" dirty="0">
                <a:solidFill>
                  <a:srgbClr val="404040"/>
                </a:solidFill>
                <a:hlinkClick r:id="rId3"/>
              </a:rPr>
              <a:t>Video</a:t>
            </a:r>
            <a:r>
              <a:rPr lang="de-DE" sz="2100" dirty="0">
                <a:solidFill>
                  <a:srgbClr val="404040"/>
                </a:solidFill>
              </a:rPr>
              <a:t>? </a:t>
            </a:r>
          </a:p>
          <a:p>
            <a:pPr lvl="1" indent="0">
              <a:buNone/>
              <a:defRPr/>
            </a:pPr>
            <a:endParaRPr lang="nl-NL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r>
              <a:rPr lang="de-DE" sz="3600" b="1" dirty="0">
                <a:solidFill>
                  <a:srgbClr val="3894DF"/>
                </a:solidFill>
              </a:rPr>
              <a:t>Herr Heydrich </a:t>
            </a:r>
          </a:p>
          <a:p>
            <a:pPr lvl="1" indent="0"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Bildergebnis fÃ¼r rundfunk">
            <a:extLst>
              <a:ext uri="{FF2B5EF4-FFF2-40B4-BE49-F238E27FC236}">
                <a16:creationId xmlns:a16="http://schemas.microsoft.com/office/drawing/2014/main" id="{0614D77D-9376-48D9-BA5A-C01C0BB31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2056"/>
            <a:ext cx="4006860" cy="267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325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15 – Schätzfrage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Die deutsche Bevölkerung ist viel größer als die niederländische. In den Niederlanden leben 17 204 597 Menschen. Wie viele Menschen zählt die deutsche Bevölkerung? </a:t>
            </a:r>
          </a:p>
          <a:p>
            <a:pPr lvl="1" indent="0">
              <a:buNone/>
              <a:defRPr/>
            </a:pPr>
            <a:endParaRPr lang="nl-NL" sz="2100" dirty="0">
              <a:solidFill>
                <a:srgbClr val="404040"/>
              </a:solidFill>
            </a:endParaRPr>
          </a:p>
          <a:p>
            <a:pPr lvl="1" indent="0" algn="ctr">
              <a:buNone/>
              <a:defRPr/>
            </a:pPr>
            <a:r>
              <a:rPr lang="nl-NL" sz="2800" i="1" dirty="0">
                <a:solidFill>
                  <a:srgbClr val="404040"/>
                </a:solidFill>
              </a:rPr>
              <a:t>I</a:t>
            </a:r>
            <a:r>
              <a:rPr lang="de-DE" sz="2800" i="1" dirty="0">
                <a:solidFill>
                  <a:srgbClr val="404040"/>
                </a:solidFill>
              </a:rPr>
              <a:t>n Deutschland leben …… Menschen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Deutsch und NiederlÃ¤ndisch â zwei Seelen wohnen in meiner Brust (Bild: Claudia Sabine van der Velpen)">
            <a:extLst>
              <a:ext uri="{FF2B5EF4-FFF2-40B4-BE49-F238E27FC236}">
                <a16:creationId xmlns:a16="http://schemas.microsoft.com/office/drawing/2014/main" id="{4C489595-C08E-483A-89F5-A051760CF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3610694"/>
            <a:ext cx="504825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47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15 – 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Antwort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Die deutsche Bevölkerung ist viel größer als die niederländische. In den Niederlanden leben 17 204 597 Menschen. Wie viele Menschen zählt die deutsche Bevölkerung? </a:t>
            </a:r>
          </a:p>
          <a:p>
            <a:pPr lvl="1" indent="0">
              <a:buNone/>
              <a:defRPr/>
            </a:pPr>
            <a:br>
              <a:rPr lang="nl-NL" sz="2800" i="1" dirty="0">
                <a:solidFill>
                  <a:srgbClr val="404040"/>
                </a:solidFill>
              </a:rPr>
            </a:br>
            <a:r>
              <a:rPr lang="nl-NL" sz="2800" i="1" dirty="0">
                <a:solidFill>
                  <a:srgbClr val="404040"/>
                </a:solidFill>
              </a:rPr>
              <a:t>I</a:t>
            </a:r>
            <a:r>
              <a:rPr lang="de-DE" sz="2800" i="1" dirty="0">
                <a:solidFill>
                  <a:srgbClr val="404040"/>
                </a:solidFill>
              </a:rPr>
              <a:t>n Deutschland leben </a:t>
            </a:r>
            <a:r>
              <a:rPr lang="de-DE" sz="2800" b="1" i="1" dirty="0">
                <a:solidFill>
                  <a:srgbClr val="F07F09"/>
                </a:solidFill>
              </a:rPr>
              <a:t>82 576 900* </a:t>
            </a:r>
            <a:r>
              <a:rPr lang="de-DE" sz="2800" i="1" dirty="0">
                <a:solidFill>
                  <a:srgbClr val="404040"/>
                </a:solidFill>
              </a:rPr>
              <a:t>Menschen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Deutsch und NiederlÃ¤ndisch â zwei Seelen wohnen in meiner Brust (Bild: Claudia Sabine van der Velpen)">
            <a:extLst>
              <a:ext uri="{FF2B5EF4-FFF2-40B4-BE49-F238E27FC236}">
                <a16:creationId xmlns:a16="http://schemas.microsoft.com/office/drawing/2014/main" id="{4C489595-C08E-483A-89F5-A051760CF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3645024"/>
            <a:ext cx="504825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6EC6DB7-991C-42EA-98FB-7CEA3B4E14C3}"/>
              </a:ext>
            </a:extLst>
          </p:cNvPr>
          <p:cNvSpPr txBox="1"/>
          <p:nvPr/>
        </p:nvSpPr>
        <p:spPr>
          <a:xfrm>
            <a:off x="323528" y="6453336"/>
            <a:ext cx="8363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latin typeface="+mj-lt"/>
              </a:rPr>
              <a:t>* </a:t>
            </a:r>
            <a:r>
              <a:rPr lang="de-DE" sz="1200" dirty="0">
                <a:latin typeface="+mj-lt"/>
              </a:rPr>
              <a:t>Ergebnisse der Bevölkerungs­fortschreibung auf Grundlage des Zensus 2011</a:t>
            </a:r>
          </a:p>
        </p:txBody>
      </p:sp>
    </p:spTree>
    <p:extLst>
      <p:ext uri="{BB962C8B-B14F-4D97-AF65-F5344CB8AC3E}">
        <p14:creationId xmlns:p14="http://schemas.microsoft.com/office/powerpoint/2010/main" val="3873517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38374"/>
            <a:ext cx="8229600" cy="1838697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de-DE" sz="6000" b="1" dirty="0">
                <a:solidFill>
                  <a:schemeClr val="accent1"/>
                </a:solidFill>
                <a:ea typeface="+mn-ea"/>
                <a:cs typeface="Amatic SC" panose="00000500000000000000" pitchFamily="2" charset="-79"/>
              </a:rPr>
              <a:t>Vielen Dank!</a:t>
            </a:r>
          </a:p>
        </p:txBody>
      </p:sp>
      <p:pic>
        <p:nvPicPr>
          <p:cNvPr id="43012" name="Picture 4" descr="P:\Algemeen\Activiteiten 2012\Actiegroep Duits\mach mit logo_ RGB_D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363" y="476250"/>
            <a:ext cx="1968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149428"/>
            <a:ext cx="2597150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5C5029DC-6629-4102-AF9B-130BB95AEC02}"/>
              </a:ext>
            </a:extLst>
          </p:cNvPr>
          <p:cNvSpPr/>
          <p:nvPr/>
        </p:nvSpPr>
        <p:spPr>
          <a:xfrm>
            <a:off x="4716016" y="5445224"/>
            <a:ext cx="3574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nl-NL" b="1" dirty="0">
                <a:solidFill>
                  <a:srgbClr val="2C2C2B"/>
                </a:solidFill>
                <a:latin typeface="+mj-lt"/>
                <a:cs typeface="Amatic SC" panose="00000500000000000000" pitchFamily="2" charset="-79"/>
              </a:rPr>
              <a:t>#DAGVANDEDUITSETAAL2018</a:t>
            </a:r>
            <a:endParaRPr lang="en-US" b="1" dirty="0">
              <a:solidFill>
                <a:srgbClr val="2C2C2B"/>
              </a:solidFill>
              <a:latin typeface="+mj-lt"/>
              <a:cs typeface="Amatic SC" panose="00000500000000000000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Quellen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1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Flickr.com, EU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Regional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U.S. Departement of State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The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Celebs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Fact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Rédaktion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Nice-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Matin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2 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© Pixabay.com, GDJ</a:t>
            </a:r>
            <a:endParaRPr lang="de-DE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3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© Stepmap.de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4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Fifth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OP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Fabrizio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Jauregui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Willis104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Elysiummag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5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Thebagchannel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News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Aktuell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Dilip_bagdi2005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Gustavo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Lorenz 6	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6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© Flickr.com, Kerde78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7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Flickr.com, Alice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Granucci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Leckafutta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Pmcdee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Webmel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endParaRPr lang="nl-NL" sz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4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Quellen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8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Benedetta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Paoletti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Huhnbeauftragter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Paul Turner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Thomas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Lion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9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sv-SE" sz="1300" dirty="0">
                <a:solidFill>
                  <a:prstClr val="black"/>
                </a:solidFill>
                <a:latin typeface="+mj-lt"/>
              </a:rPr>
              <a:t>© Flickr.com, Poul Rasmussen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sv-SE" sz="1300" b="1" dirty="0">
                <a:solidFill>
                  <a:srgbClr val="F07F09"/>
                </a:solidFill>
                <a:latin typeface="+mj-lt"/>
              </a:rPr>
              <a:t>10</a:t>
            </a:r>
            <a:r>
              <a:rPr lang="sv-SE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Rot - © Flickr.com, Roman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Boed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R.R.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Paco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Domínguez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Christian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Benseler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11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© Wikipedia.de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und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https://www.youtube.com/watch?v=P46fpud7gyU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12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Sylvi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Freaky49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Ingrid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Eulefan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Alex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Bro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13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Rot - © ANP, nos.nl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Blau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Nandanito</a:t>
            </a:r>
            <a:endParaRPr lang="nl-NL" sz="1300" dirty="0">
              <a:solidFill>
                <a:prstClr val="black"/>
              </a:solidFill>
              <a:latin typeface="+mj-lt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Gelb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Flickr.com, Tou.it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dirty="0">
                <a:solidFill>
                  <a:prstClr val="black"/>
                </a:solidFill>
                <a:latin typeface="+mj-lt"/>
              </a:rPr>
              <a:t>	</a:t>
            </a:r>
            <a:r>
              <a:rPr lang="nl-NL" sz="1300" dirty="0" err="1">
                <a:solidFill>
                  <a:prstClr val="black"/>
                </a:solidFill>
                <a:latin typeface="+mj-lt"/>
              </a:rPr>
              <a:t>Grün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 - © http://erfgoedleerlijnhilversum.yurls.net/nl/page/942843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14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https://www.vpro.nl/lees/artikelen/2016/rundfunk.html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r>
              <a:rPr lang="nl-NL" sz="1300" b="1" dirty="0">
                <a:solidFill>
                  <a:srgbClr val="F07F09"/>
                </a:solidFill>
                <a:latin typeface="+mj-lt"/>
              </a:rPr>
              <a:t>15</a:t>
            </a:r>
            <a:r>
              <a:rPr lang="nl-NL" sz="1300" dirty="0">
                <a:solidFill>
                  <a:prstClr val="black"/>
                </a:solidFill>
                <a:latin typeface="+mj-lt"/>
              </a:rPr>
              <a:t>	https://www.buurtaal.de/blog/zwischen-holland-und-deutschland </a:t>
            </a: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endParaRPr lang="nl-NL" sz="1200" dirty="0">
              <a:solidFill>
                <a:prstClr val="black"/>
              </a:solidFill>
              <a:latin typeface="Calibri"/>
            </a:endParaRPr>
          </a:p>
          <a:p>
            <a:pPr marL="228600" lvl="0" indent="-228600">
              <a:spcBef>
                <a:spcPct val="30000"/>
              </a:spcBef>
              <a:buClrTx/>
              <a:buSzTx/>
              <a:buAutoNum type="arabicPlain"/>
            </a:pPr>
            <a:endParaRPr lang="nl-NL" sz="1200" dirty="0">
              <a:solidFill>
                <a:prstClr val="black"/>
              </a:solidFill>
              <a:latin typeface="Calibri"/>
            </a:endParaRPr>
          </a:p>
          <a:p>
            <a:pPr marL="228600" lvl="0" indent="-228600">
              <a:spcBef>
                <a:spcPct val="30000"/>
              </a:spcBef>
              <a:buClrTx/>
              <a:buSzTx/>
              <a:buAutoNum type="arabicPlain"/>
            </a:pPr>
            <a:endParaRPr lang="nl-NL" sz="1200" dirty="0">
              <a:solidFill>
                <a:prstClr val="black"/>
              </a:solidFill>
              <a:latin typeface="Calibri"/>
            </a:endParaRPr>
          </a:p>
          <a:p>
            <a:pPr marL="228600" lvl="0" indent="-228600">
              <a:spcBef>
                <a:spcPct val="30000"/>
              </a:spcBef>
              <a:buClrTx/>
              <a:buSzTx/>
              <a:buAutoNum type="arabicPlain"/>
            </a:pPr>
            <a:endParaRPr lang="nl-NL" sz="1200" dirty="0">
              <a:solidFill>
                <a:prstClr val="black"/>
              </a:solidFill>
              <a:latin typeface="Calibri"/>
            </a:endParaRPr>
          </a:p>
          <a:p>
            <a:pPr marL="0" lvl="0" indent="0">
              <a:spcBef>
                <a:spcPct val="30000"/>
              </a:spcBef>
              <a:buClrTx/>
              <a:buSzTx/>
              <a:buNone/>
            </a:pPr>
            <a:endParaRPr lang="de-DE" sz="1200" dirty="0">
              <a:solidFill>
                <a:prstClr val="black"/>
              </a:solidFill>
              <a:latin typeface="Calibri"/>
            </a:endParaRPr>
          </a:p>
          <a:p>
            <a:pPr lvl="1" indent="0">
              <a:buNone/>
              <a:defRPr/>
            </a:pPr>
            <a:br>
              <a:rPr lang="de-DE" sz="2800" b="1" dirty="0">
                <a:solidFill>
                  <a:srgbClr val="FC223B"/>
                </a:solidFill>
                <a:latin typeface="+mj-lt"/>
              </a:rPr>
            </a:br>
            <a:br>
              <a:rPr lang="de-DE" sz="2800" b="1" dirty="0">
                <a:solidFill>
                  <a:srgbClr val="FC223B"/>
                </a:solidFill>
                <a:latin typeface="+mj-lt"/>
              </a:rPr>
            </a:b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606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rage 1 – Antwort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 der Frauen ist Angela Merkel, die Bundeskanzlerin Deutschlands?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1F9E062-905C-406E-BB48-7A2844EB1E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95"/>
          <a:stretch/>
        </p:blipFill>
        <p:spPr>
          <a:xfrm>
            <a:off x="1187623" y="2276872"/>
            <a:ext cx="7200000" cy="3902636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</p:spTree>
    <p:extLst>
      <p:ext uri="{BB962C8B-B14F-4D97-AF65-F5344CB8AC3E}">
        <p14:creationId xmlns:p14="http://schemas.microsoft.com/office/powerpoint/2010/main" val="2263762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2 – Nationalflagge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  <a:latin typeface="+mj-lt"/>
              </a:rPr>
              <a:t>Die niederländische Nationalflagge ist rot – weiß – blau. Was sind die Farben der deutschen Nationalflagge in der richtigen Reihenfolge? </a:t>
            </a:r>
          </a:p>
          <a:p>
            <a:pPr lvl="1" indent="0">
              <a:buFont typeface="Arial" charset="0"/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FC223B"/>
                </a:solidFill>
                <a:latin typeface="+mj-lt"/>
              </a:rPr>
              <a:t>schwarz – </a:t>
            </a:r>
            <a:r>
              <a:rPr lang="de-DE" sz="2800" b="1" dirty="0" err="1">
                <a:solidFill>
                  <a:srgbClr val="FC223B"/>
                </a:solidFill>
                <a:latin typeface="+mj-lt"/>
              </a:rPr>
              <a:t>gold</a:t>
            </a:r>
            <a:r>
              <a:rPr lang="de-DE" sz="2800" b="1" dirty="0">
                <a:solidFill>
                  <a:srgbClr val="FC223B"/>
                </a:solidFill>
                <a:latin typeface="+mj-lt"/>
              </a:rPr>
              <a:t> – rot </a:t>
            </a: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3894DF"/>
                </a:solidFill>
                <a:latin typeface="+mj-lt"/>
              </a:rPr>
              <a:t>rot – schwarz – </a:t>
            </a:r>
            <a:r>
              <a:rPr lang="de-DE" sz="2800" b="1" dirty="0" err="1">
                <a:solidFill>
                  <a:srgbClr val="3894DF"/>
                </a:solidFill>
                <a:latin typeface="+mj-lt"/>
              </a:rPr>
              <a:t>gold</a:t>
            </a:r>
            <a:r>
              <a:rPr lang="de-DE" sz="2800" b="1" dirty="0">
                <a:solidFill>
                  <a:srgbClr val="3894DF"/>
                </a:solidFill>
                <a:latin typeface="+mj-lt"/>
              </a:rPr>
              <a:t> </a:t>
            </a:r>
          </a:p>
          <a:p>
            <a:pPr lvl="1" indent="0">
              <a:buNone/>
              <a:defRPr/>
            </a:pPr>
            <a:r>
              <a:rPr lang="de-DE" sz="2800" b="1" dirty="0">
                <a:solidFill>
                  <a:srgbClr val="FFB508"/>
                </a:solidFill>
                <a:latin typeface="+mj-lt"/>
              </a:rPr>
              <a:t>schwarz – rot – </a:t>
            </a:r>
            <a:r>
              <a:rPr lang="de-DE" sz="2800" b="1" dirty="0" err="1">
                <a:solidFill>
                  <a:srgbClr val="FFB508"/>
                </a:solidFill>
                <a:latin typeface="+mj-lt"/>
              </a:rPr>
              <a:t>gold</a:t>
            </a:r>
            <a:r>
              <a:rPr lang="de-DE" sz="2800" b="1" dirty="0">
                <a:solidFill>
                  <a:srgbClr val="FFB508"/>
                </a:solidFill>
                <a:latin typeface="+mj-lt"/>
              </a:rPr>
              <a:t> </a:t>
            </a:r>
          </a:p>
          <a:p>
            <a:pPr lvl="1" indent="0">
              <a:buNone/>
              <a:defRPr/>
            </a:pPr>
            <a:r>
              <a:rPr lang="de-DE" sz="2800" b="1" dirty="0" err="1">
                <a:solidFill>
                  <a:srgbClr val="56B12E"/>
                </a:solidFill>
                <a:latin typeface="+mj-lt"/>
              </a:rPr>
              <a:t>gold</a:t>
            </a:r>
            <a:r>
              <a:rPr lang="de-DE" sz="2800" b="1" dirty="0">
                <a:solidFill>
                  <a:srgbClr val="56B12E"/>
                </a:solidFill>
                <a:latin typeface="+mj-lt"/>
              </a:rPr>
              <a:t> – rot – schwarz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Republiek, Duitsland, Deutschland, Kaart, Geografie">
            <a:extLst>
              <a:ext uri="{FF2B5EF4-FFF2-40B4-BE49-F238E27FC236}">
                <a16:creationId xmlns:a16="http://schemas.microsoft.com/office/drawing/2014/main" id="{E291C4BD-589B-48E1-A010-5FCC53FF5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894" y="2636912"/>
            <a:ext cx="280931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19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2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  <a:latin typeface="+mj-lt"/>
              </a:rPr>
              <a:t>Die niederländische Nationalflagge ist rot – weiß – blau. Was sind die Farben der deutschen Nationalflagge in der richtigen Reihenfolge? </a:t>
            </a:r>
          </a:p>
          <a:p>
            <a:pPr lvl="1" indent="0">
              <a:buFont typeface="Arial" charset="0"/>
              <a:buNone/>
              <a:defRPr/>
            </a:pPr>
            <a:endParaRPr lang="de-DE" sz="2100" dirty="0">
              <a:solidFill>
                <a:srgbClr val="404040"/>
              </a:solidFill>
            </a:endParaRPr>
          </a:p>
          <a:p>
            <a:pPr lvl="1" indent="0">
              <a:buNone/>
              <a:defRPr/>
            </a:pPr>
            <a:br>
              <a:rPr lang="de-DE" sz="2800" b="1" dirty="0">
                <a:solidFill>
                  <a:srgbClr val="56B12E"/>
                </a:solidFill>
                <a:latin typeface="+mj-lt"/>
              </a:rPr>
            </a:br>
            <a:r>
              <a:rPr lang="de-DE" sz="3600" b="1" dirty="0">
                <a:solidFill>
                  <a:srgbClr val="FFB508"/>
                </a:solidFill>
                <a:latin typeface="+mj-lt"/>
              </a:rPr>
              <a:t>schwarz – rot – </a:t>
            </a:r>
            <a:r>
              <a:rPr lang="de-DE" sz="3600" b="1" dirty="0" err="1">
                <a:solidFill>
                  <a:srgbClr val="FFB508"/>
                </a:solidFill>
                <a:latin typeface="+mj-lt"/>
              </a:rPr>
              <a:t>gold</a:t>
            </a:r>
            <a:r>
              <a:rPr lang="de-DE" sz="3600" b="1" dirty="0">
                <a:solidFill>
                  <a:srgbClr val="FFB508"/>
                </a:solidFill>
                <a:latin typeface="+mj-lt"/>
              </a:rPr>
              <a:t>  </a:t>
            </a:r>
            <a:endParaRPr lang="de-DE" sz="3200" b="1" dirty="0">
              <a:solidFill>
                <a:srgbClr val="FFB508"/>
              </a:solidFill>
              <a:latin typeface="+mj-lt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Duimschroef Opwaarts, Hand, Goedkeuren, Zoals">
            <a:extLst>
              <a:ext uri="{FF2B5EF4-FFF2-40B4-BE49-F238E27FC236}">
                <a16:creationId xmlns:a16="http://schemas.microsoft.com/office/drawing/2014/main" id="{66A60D1B-AD64-48C8-9EF3-86AEC48F4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184" y="2934045"/>
            <a:ext cx="3454698" cy="362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353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Frage 3 – Berlin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864096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Berlin ist die Hauptstadt Deutschlands. Auf welcher Karte seht ihr Berlin? </a:t>
            </a: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6045B8D-D52C-4A12-BC48-591B2ECD7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240" y="2650435"/>
            <a:ext cx="1980000" cy="1980000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081C83D-28AB-4106-8F6A-53020C9022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84" y="2650435"/>
            <a:ext cx="1980000" cy="1980000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E0264F0-24FB-4C4E-80AB-B1B16BCC10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1" y="2650435"/>
            <a:ext cx="1980000" cy="19800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B886E99A-7680-418C-8E9F-EAB503B0A2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169" y="2642981"/>
            <a:ext cx="1980000" cy="1980000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</p:spTree>
    <p:extLst>
      <p:ext uri="{BB962C8B-B14F-4D97-AF65-F5344CB8AC3E}">
        <p14:creationId xmlns:p14="http://schemas.microsoft.com/office/powerpoint/2010/main" val="2729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rgbClr val="F07F09"/>
                </a:solidFill>
                <a:cs typeface="Amatic SC" panose="00000500000000000000" pitchFamily="2" charset="-79"/>
              </a:rPr>
              <a:t>rage 3 – Antwort</a:t>
            </a:r>
            <a:endParaRPr lang="de-DE" sz="5400" b="1" dirty="0">
              <a:solidFill>
                <a:schemeClr val="accent1"/>
              </a:solidFill>
              <a:latin typeface="Amatic SC" panose="00000500000000000000" pitchFamily="2" charset="-79"/>
              <a:cs typeface="Amatic SC" panose="00000500000000000000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864096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Berlin ist die Hauptstadt Deutschlands. Auf welcher Karte seht ihr Berlin? </a:t>
            </a: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081C83D-28AB-4106-8F6A-53020C9022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884" y="2276873"/>
            <a:ext cx="4068232" cy="4068232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</p:spTree>
    <p:extLst>
      <p:ext uri="{BB962C8B-B14F-4D97-AF65-F5344CB8AC3E}">
        <p14:creationId xmlns:p14="http://schemas.microsoft.com/office/powerpoint/2010/main" val="681290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nl-NL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F</a:t>
            </a:r>
            <a:r>
              <a:rPr lang="de-DE" sz="3600" b="1" dirty="0">
                <a:solidFill>
                  <a:schemeClr val="accent1"/>
                </a:solidFill>
                <a:cs typeface="Amatic SC" panose="00000500000000000000" pitchFamily="2" charset="-79"/>
              </a:rPr>
              <a:t>rage 4 – die Nationalmannschaft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41913"/>
          </a:xfrm>
        </p:spPr>
        <p:txBody>
          <a:bodyPr/>
          <a:lstStyle/>
          <a:p>
            <a:pPr lvl="1" indent="0">
              <a:buFont typeface="Arial" charset="0"/>
              <a:buNone/>
              <a:defRPr/>
            </a:pPr>
            <a:r>
              <a:rPr lang="de-DE" sz="2100" dirty="0">
                <a:solidFill>
                  <a:srgbClr val="404040"/>
                </a:solidFill>
              </a:rPr>
              <a:t>Welcher dieser Männer ist der Nationaltrainer der deutschen Mannschaft? </a:t>
            </a: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marL="274637" lvl="1" indent="0"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  <a:p>
            <a:pPr lvl="1" indent="0">
              <a:buFont typeface="Arial" charset="0"/>
              <a:buNone/>
              <a:defRPr/>
            </a:pPr>
            <a:endParaRPr lang="nl-NL" sz="2400" dirty="0">
              <a:solidFill>
                <a:schemeClr val="accent5">
                  <a:lumMod val="50000"/>
                </a:schemeClr>
              </a:solidFill>
              <a:latin typeface="Franklin Gothic Book" pitchFamily="34" charset="0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476250"/>
            <a:ext cx="1158875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397E654-B6E4-406B-9EEF-46E1689359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6" b="9648"/>
          <a:stretch/>
        </p:blipFill>
        <p:spPr>
          <a:xfrm>
            <a:off x="5065640" y="4509458"/>
            <a:ext cx="3466800" cy="1872207"/>
          </a:xfrm>
          <a:prstGeom prst="rect">
            <a:avLst/>
          </a:prstGeom>
          <a:ln w="76200">
            <a:solidFill>
              <a:srgbClr val="56B12E"/>
            </a:solidFill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B91E1866-65DD-4037-A09E-07EEB47CE5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2"/>
          <a:stretch/>
        </p:blipFill>
        <p:spPr>
          <a:xfrm>
            <a:off x="1177208" y="4509120"/>
            <a:ext cx="3466800" cy="1872207"/>
          </a:xfrm>
          <a:prstGeom prst="rect">
            <a:avLst/>
          </a:prstGeom>
          <a:ln w="76200">
            <a:solidFill>
              <a:srgbClr val="FFB508"/>
            </a:solidFill>
          </a:ln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D9FAD14-7245-4D95-A14E-5948EF0050EE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208" y="2276872"/>
            <a:ext cx="3466800" cy="1879200"/>
          </a:xfrm>
          <a:prstGeom prst="rect">
            <a:avLst/>
          </a:prstGeom>
          <a:ln w="76200">
            <a:solidFill>
              <a:srgbClr val="FC223B"/>
            </a:solidFill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D6912E9-7B62-4697-95BA-D5874AAE784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9" b="12103"/>
          <a:stretch/>
        </p:blipFill>
        <p:spPr>
          <a:xfrm>
            <a:off x="5065640" y="2276872"/>
            <a:ext cx="3466800" cy="1872207"/>
          </a:xfrm>
          <a:prstGeom prst="rect">
            <a:avLst/>
          </a:prstGeom>
          <a:ln w="76200">
            <a:solidFill>
              <a:srgbClr val="3894DF"/>
            </a:solidFill>
          </a:ln>
        </p:spPr>
      </p:pic>
    </p:spTree>
    <p:extLst>
      <p:ext uri="{BB962C8B-B14F-4D97-AF65-F5344CB8AC3E}">
        <p14:creationId xmlns:p14="http://schemas.microsoft.com/office/powerpoint/2010/main" val="80414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0</TotalTime>
  <Words>1298</Words>
  <Application>Microsoft Office PowerPoint</Application>
  <PresentationFormat>Bildschirmpräsentation (4:3)</PresentationFormat>
  <Paragraphs>389</Paragraphs>
  <Slides>35</Slides>
  <Notes>32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43" baseType="lpstr">
      <vt:lpstr>Amatic SC</vt:lpstr>
      <vt:lpstr>Arial</vt:lpstr>
      <vt:lpstr>Calibri</vt:lpstr>
      <vt:lpstr>Franklin Gothic Book</vt:lpstr>
      <vt:lpstr>Tahoma</vt:lpstr>
      <vt:lpstr>Webdings</vt:lpstr>
      <vt:lpstr>Wingdings</vt:lpstr>
      <vt:lpstr>Clarity</vt:lpstr>
      <vt:lpstr>PowerPoint-Präsentation</vt:lpstr>
      <vt:lpstr>Spelregels</vt:lpstr>
      <vt:lpstr>Frage 1 – Bundeskanzlerin</vt:lpstr>
      <vt:lpstr>Frage 1 – Antwort</vt:lpstr>
      <vt:lpstr>Frage 2 – Nationalflagge  </vt:lpstr>
      <vt:lpstr>Frage 2 – Antwort</vt:lpstr>
      <vt:lpstr>Frage 3 – Berlin </vt:lpstr>
      <vt:lpstr>Frage 3 – Antwort</vt:lpstr>
      <vt:lpstr>Frage 4 – die Nationalmannschaft</vt:lpstr>
      <vt:lpstr>Frage 4 – Antwort</vt:lpstr>
      <vt:lpstr>Frage 5 – deutsche Marken </vt:lpstr>
      <vt:lpstr>Frage 5 – Antwort</vt:lpstr>
      <vt:lpstr>Frage 6 – Märchen  </vt:lpstr>
      <vt:lpstr>Frage 6 – Antwort</vt:lpstr>
      <vt:lpstr>Frage 7 – deutsche Gerichte </vt:lpstr>
      <vt:lpstr>Frage 7 – Antwort</vt:lpstr>
      <vt:lpstr>Frage 8 – Bundestag</vt:lpstr>
      <vt:lpstr>Frage 8 – Antwort </vt:lpstr>
      <vt:lpstr>Frage 9 – deutsche Musik</vt:lpstr>
      <vt:lpstr>Frage 9 – Antwort</vt:lpstr>
      <vt:lpstr>Frage 10 – Oktoberfest</vt:lpstr>
      <vt:lpstr>Frage 10 – Antwort</vt:lpstr>
      <vt:lpstr>Frage 11 – Nationalhymne</vt:lpstr>
      <vt:lpstr>Frage 11 – Antwort </vt:lpstr>
      <vt:lpstr>Frage 12 – Weihnachtszeit</vt:lpstr>
      <vt:lpstr>Frage 12 – Antwort </vt:lpstr>
      <vt:lpstr>Frage 13 – bekannte Deutsche</vt:lpstr>
      <vt:lpstr>Frage 13 – Antwort</vt:lpstr>
      <vt:lpstr>Frage 14 – Rundfunk</vt:lpstr>
      <vt:lpstr>Frage 14 – Antwort</vt:lpstr>
      <vt:lpstr>Frage 15 – Schätzfrage </vt:lpstr>
      <vt:lpstr>Frage 15 – Antwort </vt:lpstr>
      <vt:lpstr>Vielen Dank!</vt:lpstr>
      <vt:lpstr>Quellen</vt:lpstr>
      <vt:lpstr>Quellen</vt:lpstr>
    </vt:vector>
  </TitlesOfParts>
  <Company>Woonbootcrew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Sprachorientierte Kommunikationsprojekte:  Das Deutschlandbild im niederländischen Deutschunterricht</dc:title>
  <dc:creator>Daan van Hassel</dc:creator>
  <cp:lastModifiedBy>Daan van Hassel</cp:lastModifiedBy>
  <cp:revision>349</cp:revision>
  <cp:lastPrinted>2018-04-10T10:50:36Z</cp:lastPrinted>
  <dcterms:created xsi:type="dcterms:W3CDTF">2010-05-24T13:09:32Z</dcterms:created>
  <dcterms:modified xsi:type="dcterms:W3CDTF">2018-04-12T13:33:16Z</dcterms:modified>
</cp:coreProperties>
</file>